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2" r:id="rId3"/>
    <p:sldId id="307" r:id="rId4"/>
    <p:sldId id="328" r:id="rId5"/>
    <p:sldId id="332" r:id="rId6"/>
    <p:sldId id="329" r:id="rId7"/>
    <p:sldId id="334" r:id="rId8"/>
    <p:sldId id="358" r:id="rId9"/>
    <p:sldId id="330" r:id="rId10"/>
    <p:sldId id="361" r:id="rId11"/>
    <p:sldId id="346" r:id="rId12"/>
    <p:sldId id="341" r:id="rId13"/>
    <p:sldId id="357" r:id="rId14"/>
    <p:sldId id="355" r:id="rId15"/>
    <p:sldId id="323" r:id="rId16"/>
    <p:sldId id="363" r:id="rId17"/>
    <p:sldId id="362" r:id="rId18"/>
    <p:sldId id="347" r:id="rId19"/>
    <p:sldId id="335" r:id="rId20"/>
    <p:sldId id="336" r:id="rId21"/>
    <p:sldId id="333" r:id="rId22"/>
    <p:sldId id="324" r:id="rId23"/>
    <p:sldId id="345" r:id="rId24"/>
    <p:sldId id="360" r:id="rId25"/>
    <p:sldId id="331" r:id="rId26"/>
    <p:sldId id="327" r:id="rId27"/>
    <p:sldId id="353" r:id="rId28"/>
    <p:sldId id="356" r:id="rId29"/>
    <p:sldId id="354" r:id="rId30"/>
    <p:sldId id="288" r:id="rId31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3"/>
      <p:bold r:id="rId34"/>
      <p:italic r:id="rId35"/>
      <p:boldItalic r:id="rId36"/>
    </p:embeddedFont>
    <p:embeddedFont>
      <p:font typeface="Rubik" panose="020B0604020202020204" charset="-79"/>
      <p:regular r:id="rId37"/>
      <p:bold r:id="rId38"/>
      <p:italic r:id="rId39"/>
      <p:boldItalic r:id="rId40"/>
    </p:embeddedFont>
    <p:embeddedFont>
      <p:font typeface="Rubik Medium" panose="020B0604020202020204" charset="-79"/>
      <p:regular r:id="rId41"/>
      <p:bold r:id="rId42"/>
      <p:italic r:id="rId43"/>
      <p:boldItalic r:id="rId44"/>
    </p:embeddedFont>
    <p:embeddedFont>
      <p:font typeface="Work Sans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62" autoAdjust="0"/>
    <p:restoredTop sz="95256" autoAdjust="0"/>
  </p:normalViewPr>
  <p:slideViewPr>
    <p:cSldViewPr snapToGrid="0">
      <p:cViewPr varScale="1">
        <p:scale>
          <a:sx n="113" d="100"/>
          <a:sy n="113" d="100"/>
        </p:scale>
        <p:origin x="278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8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04518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07" name="Google Shape;207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243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F575727C-ED91-D282-7353-128079D53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CCC0C6E9-B705-ADD9-9E04-F4C3DB3DAD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520072A-4FD5-38D6-9B41-DF3B0BD333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007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6293369C-CDEA-7FFB-EB1B-6B19F0B43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D13E993-CA93-52A8-359C-88408C4492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710433D6-A5CE-419A-5241-52123FC359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632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E64A383-CF94-5F12-18F1-D2627F022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970A303-7BEA-4F09-1AFD-366581BF89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1BCB606-71BA-A008-AE3B-1A90F4E064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131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651F7AF-1214-14C5-C8FB-3DA1ABD38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AA50B3F6-26F7-7B0C-EC0B-8F450050A0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55956334-178B-B41D-8B29-AE090CCA72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855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9D27EBA4-6298-81FC-0CC7-72EE62F52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3598DBD-B411-F124-E0B3-3E34D7485A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8954734C-10D3-35E3-CE4C-E590B31CB3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887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094B703-F941-E4CD-9456-EB77326B0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71BE5160-E354-057D-EC07-E7E07205BB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CABC4074-089F-5308-7BDF-13F6007B38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724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164142D-F0FD-D36B-A740-56D19F7E1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D55AD917-E44D-5646-92B7-ABDB167559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FEC771A9-4FA1-169D-F8C4-21007C1CBB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970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8EBF1AAA-6B42-8ABE-A31C-ABA35E8CE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A9A9542-9A8E-F65F-842D-BAD3747107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DCA3E06-2838-9731-7FFE-B199C22342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11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D8773F27-7F69-D22C-7018-FEDEF803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FD78C26-798F-6553-819E-7A6ECC2281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98E95AF0-C228-614F-3FEE-F5EA465B65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903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0B0C7F2-A323-01AC-BEF8-0BFFC607A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2D7D468D-C80E-5176-67C8-DF3763BCDA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B687D36-F564-D54B-AA2F-7BDA045315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92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006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9585C843-EE4F-9D70-4A3B-5E44BAB70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4C89CCC8-EEB9-BB3C-6103-295664E7BD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0A4F804-3155-F9FC-EA43-7C8A4D314E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920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20E22539-AFD2-1D85-C784-7AE5CA68D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A747BB08-9B58-2827-C1B0-5FC9C19DAB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79B99D90-AF6F-3B6F-CFBE-1461E75EE1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444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1AF3FBB7-96CD-30A3-0B02-799E43CD3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37C5BC0F-FE7D-70DD-9677-2FCC181DF3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4F878A22-8B35-82FF-069A-7CA5F992DC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127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A6CD8B20-7C1B-291D-DD1B-B3692B11F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B8BB14AD-AA22-3262-8966-3CC70879A9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755F1C18-706D-E5A3-E16D-DD1B4D4317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1245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AEEB0C2-285C-552B-8033-CF50E972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F4E615EE-4E7D-418F-BED2-BF9FD543A7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C62A95EA-6E59-E272-8021-82E2CFF532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793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4EE9BD3E-EAD3-F32D-7FA2-865C382BB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7797ADAD-79E5-5174-5AC0-B1D49BBD99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BF67FFA9-A5AB-30DA-1973-ED7307C1B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405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1A109C3E-265A-ECFF-EFA7-A47AC3A72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E943E54-794A-C3C8-2C3F-BD7884E1AA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A0F359F7-FCD9-EAF4-A72B-D7000B395A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841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3F66EA6E-0CB7-4A6E-B1A7-BB0BD0387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BEFBDC23-5FEF-2040-1485-C59D2B1058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07EE00D-DCB8-610C-1E1C-F09FB6054B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009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2AF3625-669D-549B-09AD-22C2F1C94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475FDBD-21D0-4B8F-4015-F6CA8DD4BA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18BB6F84-5F61-F956-6EE3-3315715794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8488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151DF3A-4B24-CC4F-E6CD-328DEF925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008A31EC-1030-D527-737D-02B1B1D81D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0118C85C-B595-8D28-09FC-024A56A1D3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909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1394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5868fc0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825" name="Google Shape;825;g2a5868fc0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979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8EF7258-B221-51A3-E1B6-74ED22435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E538EA0A-DFDF-E50E-69D3-06BE5FF730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6BA315A0-CC13-BD2D-7722-6B5EDFCAA3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908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250ACDA-5C4F-6795-D90F-A1B9D2E36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1F0446BE-489D-E1B1-F83D-0ABCD7DC3A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0FA76009-4446-76C5-882F-C0800A3141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20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A89A3032-56D1-1A4C-3A78-EBABD916B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01F41DD6-ADDB-F81E-549A-7BB6E20422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EA2AEBF4-A13B-C2D5-45C5-7633A313E8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884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9DEB04C-6861-496B-060C-EA1CF6478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22916D47-636C-6D6B-4225-DB705D51EE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E266D963-3683-6F75-1906-A605A8C21B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238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5520EE32-1C1D-97EB-1226-3271F6235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D52A6D1A-6AD8-DE46-BD75-88A51D0931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CEF4AFB7-654C-D61A-EB89-C973A11579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286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A9970588-F4CB-8505-F38D-0008138EF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d838b627_4_38:notes">
            <a:extLst>
              <a:ext uri="{FF2B5EF4-FFF2-40B4-BE49-F238E27FC236}">
                <a16:creationId xmlns:a16="http://schemas.microsoft.com/office/drawing/2014/main" id="{3CCEB517-9154-7FC9-0D75-4603A3E86F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6" name="Google Shape;276;ge1d838b627_4_38:notes">
            <a:extLst>
              <a:ext uri="{FF2B5EF4-FFF2-40B4-BE49-F238E27FC236}">
                <a16:creationId xmlns:a16="http://schemas.microsoft.com/office/drawing/2014/main" id="{FECCD5A4-2E07-59CD-09D4-F55C1DEB3C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246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400875" y="2672288"/>
            <a:ext cx="40299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164875" y="1873338"/>
            <a:ext cx="22659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None/>
              <a:defRPr sz="16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457200" y="457200"/>
            <a:ext cx="3717000" cy="37170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4075550" y="3095904"/>
            <a:ext cx="4355100" cy="10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4075675" y="4131500"/>
            <a:ext cx="4355100" cy="47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2"/>
          </p:nvPr>
        </p:nvSpPr>
        <p:spPr>
          <a:xfrm>
            <a:off x="457200" y="457200"/>
            <a:ext cx="3907200" cy="39075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1" name="Google Shape;81;p11"/>
          <p:cNvSpPr/>
          <p:nvPr/>
        </p:nvSpPr>
        <p:spPr>
          <a:xfrm>
            <a:off x="8207850" y="6991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5492925" y="2474025"/>
            <a:ext cx="27912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-425450" y="4673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8" name="Google Shape;88;p13"/>
          <p:cNvGrpSpPr/>
          <p:nvPr/>
        </p:nvGrpSpPr>
        <p:grpSpPr>
          <a:xfrm>
            <a:off x="1278300" y="-588725"/>
            <a:ext cx="8926700" cy="3456775"/>
            <a:chOff x="1278300" y="-588725"/>
            <a:chExt cx="8926700" cy="3456775"/>
          </a:xfrm>
        </p:grpSpPr>
        <p:sp>
          <p:nvSpPr>
            <p:cNvPr id="89" name="Google Shape;89;p13"/>
            <p:cNvSpPr/>
            <p:nvPr/>
          </p:nvSpPr>
          <p:spPr>
            <a:xfrm>
              <a:off x="8563100" y="12261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1278300" y="-588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91" name="Google Shape;91;p1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10800000" flipH="1">
            <a:off x="4061153" y="3941325"/>
            <a:ext cx="3674874" cy="367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14"/>
          <p:cNvGrpSpPr/>
          <p:nvPr/>
        </p:nvGrpSpPr>
        <p:grpSpPr>
          <a:xfrm>
            <a:off x="4476575" y="-1178600"/>
            <a:ext cx="2762125" cy="6919000"/>
            <a:chOff x="4476575" y="-1178600"/>
            <a:chExt cx="2762125" cy="6919000"/>
          </a:xfrm>
        </p:grpSpPr>
        <p:sp>
          <p:nvSpPr>
            <p:cNvPr id="97" name="Google Shape;97;p14"/>
            <p:cNvSpPr/>
            <p:nvPr/>
          </p:nvSpPr>
          <p:spPr>
            <a:xfrm>
              <a:off x="4476575" y="-11786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332700" y="48344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99" name="Google Shape;99;p1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446054">
            <a:off x="7331898" y="-625578"/>
            <a:ext cx="3334328" cy="3334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5400000">
            <a:off x="2121978" y="4023275"/>
            <a:ext cx="3878773" cy="387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8135363" y="3928013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5" name="Google Shape;105;p15"/>
          <p:cNvGrpSpPr/>
          <p:nvPr/>
        </p:nvGrpSpPr>
        <p:grpSpPr>
          <a:xfrm>
            <a:off x="-1318600" y="-551625"/>
            <a:ext cx="9501050" cy="2374325"/>
            <a:chOff x="-1318600" y="-551625"/>
            <a:chExt cx="9501050" cy="2374325"/>
          </a:xfrm>
        </p:grpSpPr>
        <p:sp>
          <p:nvSpPr>
            <p:cNvPr id="106" name="Google Shape;106;p15"/>
            <p:cNvSpPr/>
            <p:nvPr/>
          </p:nvSpPr>
          <p:spPr>
            <a:xfrm>
              <a:off x="-1318600" y="1808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7276450" y="-5516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3858900" cy="3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2"/>
          </p:nvPr>
        </p:nvSpPr>
        <p:spPr>
          <a:xfrm>
            <a:off x="4572000" y="1152475"/>
            <a:ext cx="3858900" cy="3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grpSp>
        <p:nvGrpSpPr>
          <p:cNvPr id="113" name="Google Shape;113;p16"/>
          <p:cNvGrpSpPr/>
          <p:nvPr/>
        </p:nvGrpSpPr>
        <p:grpSpPr>
          <a:xfrm>
            <a:off x="-1081225" y="1017725"/>
            <a:ext cx="10678225" cy="2087425"/>
            <a:chOff x="-1081225" y="1017725"/>
            <a:chExt cx="10678225" cy="2087425"/>
          </a:xfrm>
        </p:grpSpPr>
        <p:sp>
          <p:nvSpPr>
            <p:cNvPr id="114" name="Google Shape;114;p16"/>
            <p:cNvSpPr/>
            <p:nvPr/>
          </p:nvSpPr>
          <p:spPr>
            <a:xfrm>
              <a:off x="-1081225" y="14632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8691000" y="1017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>
            <a:spLocks noGrp="1"/>
          </p:cNvSpPr>
          <p:nvPr>
            <p:ph type="subTitle" idx="1"/>
          </p:nvPr>
        </p:nvSpPr>
        <p:spPr>
          <a:xfrm>
            <a:off x="1015250" y="2169350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2"/>
          </p:nvPr>
        </p:nvSpPr>
        <p:spPr>
          <a:xfrm>
            <a:off x="3251100" y="3616126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3"/>
          </p:nvPr>
        </p:nvSpPr>
        <p:spPr>
          <a:xfrm>
            <a:off x="5486950" y="2169350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4"/>
          </p:nvPr>
        </p:nvSpPr>
        <p:spPr>
          <a:xfrm>
            <a:off x="1015250" y="1807225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5"/>
          </p:nvPr>
        </p:nvSpPr>
        <p:spPr>
          <a:xfrm>
            <a:off x="5486950" y="1807225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6"/>
          </p:nvPr>
        </p:nvSpPr>
        <p:spPr>
          <a:xfrm>
            <a:off x="3251100" y="3245400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grpSp>
        <p:nvGrpSpPr>
          <p:cNvPr id="125" name="Google Shape;125;p17"/>
          <p:cNvGrpSpPr/>
          <p:nvPr/>
        </p:nvGrpSpPr>
        <p:grpSpPr>
          <a:xfrm>
            <a:off x="-1448029" y="2571747"/>
            <a:ext cx="12095539" cy="4648210"/>
            <a:chOff x="-1448029" y="2571747"/>
            <a:chExt cx="12095539" cy="4648210"/>
          </a:xfrm>
        </p:grpSpPr>
        <p:pic>
          <p:nvPicPr>
            <p:cNvPr id="126" name="Google Shape;126;p17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-10399938">
              <a:off x="-1247110" y="3344162"/>
              <a:ext cx="3674877" cy="3674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7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rot="-10591552" flipH="1">
              <a:off x="7215222" y="2669710"/>
              <a:ext cx="3334325" cy="3334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17"/>
          <p:cNvSpPr/>
          <p:nvPr/>
        </p:nvSpPr>
        <p:spPr>
          <a:xfrm>
            <a:off x="-928675" y="1501350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19"/>
          <p:cNvGrpSpPr/>
          <p:nvPr/>
        </p:nvGrpSpPr>
        <p:grpSpPr>
          <a:xfrm>
            <a:off x="4634575" y="1151875"/>
            <a:ext cx="4970075" cy="5094013"/>
            <a:chOff x="4634575" y="1151875"/>
            <a:chExt cx="4970075" cy="5094013"/>
          </a:xfrm>
        </p:grpSpPr>
        <p:sp>
          <p:nvSpPr>
            <p:cNvPr id="152" name="Google Shape;152;p19"/>
            <p:cNvSpPr/>
            <p:nvPr/>
          </p:nvSpPr>
          <p:spPr>
            <a:xfrm>
              <a:off x="4634575" y="4603988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8698650" y="115187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709100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ubTitle" idx="2"/>
          </p:nvPr>
        </p:nvSpPr>
        <p:spPr>
          <a:xfrm>
            <a:off x="3381446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3"/>
          </p:nvPr>
        </p:nvSpPr>
        <p:spPr>
          <a:xfrm>
            <a:off x="709100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4"/>
          </p:nvPr>
        </p:nvSpPr>
        <p:spPr>
          <a:xfrm>
            <a:off x="3381449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5"/>
          </p:nvPr>
        </p:nvSpPr>
        <p:spPr>
          <a:xfrm>
            <a:off x="6053797" y="2057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6"/>
          </p:nvPr>
        </p:nvSpPr>
        <p:spPr>
          <a:xfrm>
            <a:off x="6053797" y="37198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7"/>
          </p:nvPr>
        </p:nvSpPr>
        <p:spPr>
          <a:xfrm>
            <a:off x="709104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8"/>
          </p:nvPr>
        </p:nvSpPr>
        <p:spPr>
          <a:xfrm>
            <a:off x="3381447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9"/>
          </p:nvPr>
        </p:nvSpPr>
        <p:spPr>
          <a:xfrm>
            <a:off x="6053796" y="174222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3"/>
          </p:nvPr>
        </p:nvSpPr>
        <p:spPr>
          <a:xfrm>
            <a:off x="709104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14"/>
          </p:nvPr>
        </p:nvSpPr>
        <p:spPr>
          <a:xfrm>
            <a:off x="3381453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15"/>
          </p:nvPr>
        </p:nvSpPr>
        <p:spPr>
          <a:xfrm>
            <a:off x="6053801" y="3404275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sz="20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1121650" y="-1427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68" name="Google Shape;168;p19"/>
          <p:cNvGrpSpPr/>
          <p:nvPr/>
        </p:nvGrpSpPr>
        <p:grpSpPr>
          <a:xfrm>
            <a:off x="-483382" y="-3027306"/>
            <a:ext cx="7671884" cy="10891106"/>
            <a:chOff x="-483382" y="-3027306"/>
            <a:chExt cx="7671884" cy="10891106"/>
          </a:xfrm>
        </p:grpSpPr>
        <p:pic>
          <p:nvPicPr>
            <p:cNvPr id="169" name="Google Shape;169;p19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3309728" y="3985050"/>
              <a:ext cx="3878773" cy="387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9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5888520">
              <a:off x="-228273" y="-2772175"/>
              <a:ext cx="3878774" cy="38787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4606970" y="540000"/>
            <a:ext cx="38238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subTitle" idx="1"/>
          </p:nvPr>
        </p:nvSpPr>
        <p:spPr>
          <a:xfrm>
            <a:off x="4606937" y="1460450"/>
            <a:ext cx="3823800" cy="12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>
            <a:spLocks noGrp="1"/>
          </p:cNvSpPr>
          <p:nvPr>
            <p:ph type="pic" idx="2"/>
          </p:nvPr>
        </p:nvSpPr>
        <p:spPr>
          <a:xfrm>
            <a:off x="457200" y="745500"/>
            <a:ext cx="3940800" cy="39408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5" name="Google Shape;185;p21"/>
          <p:cNvSpPr txBox="1"/>
          <p:nvPr/>
        </p:nvSpPr>
        <p:spPr>
          <a:xfrm>
            <a:off x="4606975" y="3509500"/>
            <a:ext cx="38238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CREDITS: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This presentation template was created by </a:t>
            </a:r>
            <a:r>
              <a:rPr lang="en-GB" sz="1200" b="1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3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includes icons by </a:t>
            </a:r>
            <a:r>
              <a:rPr lang="en-GB" sz="12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4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-GB" sz="12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5"/>
              </a:rPr>
              <a:t>Freepik</a:t>
            </a:r>
            <a:r>
              <a:rPr lang="en-GB" sz="1200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200" b="1" u="sng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8665175" y="1635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-476425" y="-1101900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91" name="Google Shape;191;p22"/>
          <p:cNvGrpSpPr/>
          <p:nvPr/>
        </p:nvGrpSpPr>
        <p:grpSpPr>
          <a:xfrm>
            <a:off x="6926425" y="-1102400"/>
            <a:ext cx="2547900" cy="2547900"/>
            <a:chOff x="6926425" y="-1102400"/>
            <a:chExt cx="2547900" cy="2547900"/>
          </a:xfrm>
        </p:grpSpPr>
        <p:sp>
          <p:nvSpPr>
            <p:cNvPr id="192" name="Google Shape;192;p22"/>
            <p:cNvSpPr/>
            <p:nvPr/>
          </p:nvSpPr>
          <p:spPr>
            <a:xfrm>
              <a:off x="6926425" y="-11024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8568325" y="5395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194" name="Google Shape;194;p2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3037688" y="3013950"/>
            <a:ext cx="3068576" cy="306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57660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3287900"/>
            <a:ext cx="1268400" cy="131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1381300"/>
            <a:ext cx="43422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3"/>
          </p:nvPr>
        </p:nvSpPr>
        <p:spPr>
          <a:xfrm>
            <a:off x="5669400" y="1668900"/>
            <a:ext cx="3017400" cy="30174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Google Shape;19;p3"/>
          <p:cNvSpPr/>
          <p:nvPr/>
        </p:nvSpPr>
        <p:spPr>
          <a:xfrm>
            <a:off x="-857075" y="433280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8691000" y="1165450"/>
            <a:ext cx="906000" cy="906000"/>
          </a:xfrm>
          <a:prstGeom prst="ellipse">
            <a:avLst/>
          </a:prstGeom>
          <a:solidFill>
            <a:srgbClr val="82E7C8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700000">
            <a:off x="-771198" y="2738526"/>
            <a:ext cx="3180247" cy="318024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/>
          <p:nvPr/>
        </p:nvSpPr>
        <p:spPr>
          <a:xfrm>
            <a:off x="-833425" y="2920575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6" name="Google Shape;26;p4"/>
          <p:cNvGrpSpPr/>
          <p:nvPr/>
        </p:nvGrpSpPr>
        <p:grpSpPr>
          <a:xfrm>
            <a:off x="4476575" y="-1178600"/>
            <a:ext cx="2762125" cy="6919000"/>
            <a:chOff x="4476575" y="-1178600"/>
            <a:chExt cx="2762125" cy="6919000"/>
          </a:xfrm>
        </p:grpSpPr>
        <p:sp>
          <p:nvSpPr>
            <p:cNvPr id="27" name="Google Shape;27;p4"/>
            <p:cNvSpPr/>
            <p:nvPr/>
          </p:nvSpPr>
          <p:spPr>
            <a:xfrm>
              <a:off x="4476575" y="-11786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6332700" y="48344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29" name="Google Shape;29;p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966675">
            <a:off x="7194494" y="-1084077"/>
            <a:ext cx="3813105" cy="3813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6097082" y="2624825"/>
            <a:ext cx="23337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713226" y="2624825"/>
            <a:ext cx="23337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6097075" y="2952525"/>
            <a:ext cx="2333700" cy="14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713225" y="2952525"/>
            <a:ext cx="2333700" cy="14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>
            <a:spLocks noGrp="1"/>
          </p:cNvSpPr>
          <p:nvPr>
            <p:ph type="pic" idx="5"/>
          </p:nvPr>
        </p:nvSpPr>
        <p:spPr>
          <a:xfrm>
            <a:off x="3341250" y="1341000"/>
            <a:ext cx="2461500" cy="24615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" name="Google Shape;38;p5"/>
          <p:cNvSpPr/>
          <p:nvPr/>
        </p:nvSpPr>
        <p:spPr>
          <a:xfrm>
            <a:off x="-425450" y="4673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9" name="Google Shape;39;p5"/>
          <p:cNvGrpSpPr/>
          <p:nvPr/>
        </p:nvGrpSpPr>
        <p:grpSpPr>
          <a:xfrm>
            <a:off x="1278300" y="-588725"/>
            <a:ext cx="8926700" cy="3456775"/>
            <a:chOff x="1278300" y="-588725"/>
            <a:chExt cx="8926700" cy="3456775"/>
          </a:xfrm>
        </p:grpSpPr>
        <p:sp>
          <p:nvSpPr>
            <p:cNvPr id="40" name="Google Shape;40;p5"/>
            <p:cNvSpPr/>
            <p:nvPr/>
          </p:nvSpPr>
          <p:spPr>
            <a:xfrm>
              <a:off x="8563100" y="12261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1278300" y="-588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42" name="Google Shape;42;p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2632591" y="3336300"/>
            <a:ext cx="3878773" cy="38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1121650" y="-1427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47" name="Google Shape;47;p6"/>
          <p:cNvGrpSpPr/>
          <p:nvPr/>
        </p:nvGrpSpPr>
        <p:grpSpPr>
          <a:xfrm>
            <a:off x="-1196550" y="2962100"/>
            <a:ext cx="10801200" cy="1641900"/>
            <a:chOff x="-1196550" y="2962100"/>
            <a:chExt cx="10801200" cy="1641900"/>
          </a:xfrm>
        </p:grpSpPr>
        <p:sp>
          <p:nvSpPr>
            <p:cNvPr id="48" name="Google Shape;48;p6"/>
            <p:cNvSpPr/>
            <p:nvPr/>
          </p:nvSpPr>
          <p:spPr>
            <a:xfrm>
              <a:off x="-1196550" y="29621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8698650" y="30153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50" name="Google Shape;50;p6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666390">
            <a:off x="-1338562" y="2905485"/>
            <a:ext cx="3397023" cy="3397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4801925" y="948213"/>
            <a:ext cx="3621900" cy="10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4808875" y="1947088"/>
            <a:ext cx="3621900" cy="22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>
            <a:spLocks noGrp="1"/>
          </p:cNvSpPr>
          <p:nvPr>
            <p:ph type="pic" idx="2"/>
          </p:nvPr>
        </p:nvSpPr>
        <p:spPr>
          <a:xfrm>
            <a:off x="457200" y="650700"/>
            <a:ext cx="4035600" cy="40356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6" name="Google Shape;56;p7"/>
          <p:cNvSpPr/>
          <p:nvPr/>
        </p:nvSpPr>
        <p:spPr>
          <a:xfrm>
            <a:off x="8678875" y="327090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7" name="Google Shape;57;p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700000">
            <a:off x="5246676" y="-2596125"/>
            <a:ext cx="3674877" cy="3674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8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858900" cy="195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1" name="Google Shape;61;p8"/>
          <p:cNvSpPr>
            <a:spLocks noGrp="1"/>
          </p:cNvSpPr>
          <p:nvPr>
            <p:ph type="pic" idx="2"/>
          </p:nvPr>
        </p:nvSpPr>
        <p:spPr>
          <a:xfrm>
            <a:off x="4846000" y="827400"/>
            <a:ext cx="3858900" cy="38589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2" name="Google Shape;62;p8"/>
          <p:cNvSpPr/>
          <p:nvPr/>
        </p:nvSpPr>
        <p:spPr>
          <a:xfrm>
            <a:off x="-406075" y="3667688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910025" y="1489925"/>
            <a:ext cx="3225000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2"/>
          </p:nvPr>
        </p:nvSpPr>
        <p:spPr>
          <a:xfrm>
            <a:off x="5008934" y="1489925"/>
            <a:ext cx="3225000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8027875" y="4489988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9" name="Google Shape;69;p9"/>
          <p:cNvGrpSpPr/>
          <p:nvPr/>
        </p:nvGrpSpPr>
        <p:grpSpPr>
          <a:xfrm>
            <a:off x="-1318600" y="-551625"/>
            <a:ext cx="9501050" cy="2374325"/>
            <a:chOff x="-1318600" y="-551625"/>
            <a:chExt cx="9501050" cy="2374325"/>
          </a:xfrm>
        </p:grpSpPr>
        <p:sp>
          <p:nvSpPr>
            <p:cNvPr id="70" name="Google Shape;70;p9"/>
            <p:cNvSpPr/>
            <p:nvPr/>
          </p:nvSpPr>
          <p:spPr>
            <a:xfrm>
              <a:off x="-1318600" y="1808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7276450" y="-5516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72" name="Google Shape;72;p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flipH="1">
            <a:off x="3037688" y="3204450"/>
            <a:ext cx="3068576" cy="306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400600" cy="80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  <p:sldLayoutId id="2147483668" r:id="rId18"/>
    <p:sldLayoutId id="2147483669" r:id="rId19"/>
    <p:sldLayoutId id="2147483670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1091237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mdpi.com/2072-6694/14/23/5872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hyperlink" Target="https://www.flaticon.com/free-icon/clinic_2222671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analysis_2316065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>
            <a:spLocks noGrp="1"/>
          </p:cNvSpPr>
          <p:nvPr>
            <p:ph type="ctrTitle"/>
          </p:nvPr>
        </p:nvSpPr>
        <p:spPr>
          <a:xfrm>
            <a:off x="460375" y="524335"/>
            <a:ext cx="3976158" cy="13518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2400" b="1" dirty="0"/>
              <a:t>MindScan: Intelligent Brain MRI Analysis for Tumor Detection</a:t>
            </a:r>
            <a:endParaRPr lang="en-GB" sz="6600" b="1" dirty="0">
              <a:solidFill>
                <a:schemeClr val="tx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60375" y="3052081"/>
            <a:ext cx="17604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Presented By: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ABOUHANE Zahra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BAZGOUR Yassine</a:t>
            </a:r>
          </a:p>
        </p:txBody>
      </p:sp>
      <p:sp>
        <p:nvSpPr>
          <p:cNvPr id="3" name="AutoShape 2" descr="blob:https://web.whatsapp.com/20ae320b-c229-4dc5-bd42-d695b8252ae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C5653032-FB46-2C2F-AA4B-F23200E79B1F}"/>
              </a:ext>
            </a:extLst>
          </p:cNvPr>
          <p:cNvSpPr txBox="1"/>
          <p:nvPr/>
        </p:nvSpPr>
        <p:spPr>
          <a:xfrm>
            <a:off x="460375" y="3898642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By:</a:t>
            </a:r>
          </a:p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Dr. Issam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Qaffou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E7ACC9-F496-69F4-4030-45264A6D9296}"/>
              </a:ext>
            </a:extLst>
          </p:cNvPr>
          <p:cNvSpPr txBox="1"/>
          <p:nvPr/>
        </p:nvSpPr>
        <p:spPr>
          <a:xfrm>
            <a:off x="6184231" y="4799057"/>
            <a:ext cx="29047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https://www.flaticon.com/search?word=data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860D14-7FBC-633E-B941-F2F470D49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167" y="7937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7F2BA3AF-0F93-0845-D649-3839F4A36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701FB9-3492-A954-A4F1-DB2745655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303C4C2-972D-410D-36AF-5E0376DFA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788" y="2371694"/>
            <a:ext cx="7696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Plots about the </a:t>
            </a:r>
            <a:r>
              <a:rPr kumimoji="0" lang="fr-FR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a</a:t>
            </a:r>
            <a:endParaRPr kumimoji="0" lang="fr-FR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176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7E7179E5-369C-CB0F-CF76-70A522930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78014A-93E4-16C8-8CA8-2101A104E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456CA7-A621-677B-1BDC-B756EB721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6" name="Picture 2" descr="Binary code ">
            <a:extLst>
              <a:ext uri="{FF2B5EF4-FFF2-40B4-BE49-F238E27FC236}">
                <a16:creationId xmlns:a16="http://schemas.microsoft.com/office/drawing/2014/main" id="{5046BD2E-AB27-2B46-C365-8B4D69D8B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48436" y="472406"/>
            <a:ext cx="1223633" cy="122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istribution ">
            <a:extLst>
              <a:ext uri="{FF2B5EF4-FFF2-40B4-BE49-F238E27FC236}">
                <a16:creationId xmlns:a16="http://schemas.microsoft.com/office/drawing/2014/main" id="{2C1895DA-D170-FCC1-2D28-458454E4B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89581" y="471487"/>
            <a:ext cx="1223633" cy="122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A90C46C8-7D30-A561-ED4E-DCFACA4EF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5341" y="2051311"/>
            <a:ext cx="32721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 Skin Classifier Data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32B1E45-2C8C-8936-6DEA-488D5FFE2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43" y="2051313"/>
            <a:ext cx="34368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Binary</a:t>
            </a:r>
            <a:r>
              <a:rPr kumimoji="0" lang="fr-F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Skin Classifier Data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06D815E-AE5D-F8EC-523E-338F392C8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43" y="2554334"/>
            <a:ext cx="376069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Before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NUM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Classes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Abnormal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Classes: NUM Images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N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ormal Classes: 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NUM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Images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fr-FR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NUM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Classes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Abnormal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Class: NUM Images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 Class: 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NUM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Images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0A4758A-CC43-E68B-A096-DB9DCE2B4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5341" y="2554332"/>
            <a:ext cx="387384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Before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NUM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Classes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Abnormal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Classes: NUM Images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 Classes:  8061 Images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fr-FR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NUM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Classes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mel: NUM Images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kumimoji="0" lang="fr-FR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bcc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NUM</a:t>
            </a:r>
            <a:r>
              <a:rPr kumimoji="0" lang="fr-F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Images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fr-F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akiec</a:t>
            </a:r>
            <a:r>
              <a:rPr lang="fr-F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NUM Images</a:t>
            </a:r>
            <a:endParaRPr kumimoji="0" lang="fr-FR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105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9E0D6C8-7B0C-9898-584E-DC376D76C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14E3EEB9-B30F-0C73-C99B-5EB3906BA7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A7418575-0055-B7D7-0999-D750194AC358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FA7AAD-28BD-6461-F5F0-009B51DD8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6152C4-E04B-0087-A1BA-FD555BCBA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80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B22E7597-96D4-B174-1827-70C7DDE2B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EB0E12-A1FE-D61A-3D93-C4D1CF8FB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Google Shape;267;p44">
            <a:extLst>
              <a:ext uri="{FF2B5EF4-FFF2-40B4-BE49-F238E27FC236}">
                <a16:creationId xmlns:a16="http://schemas.microsoft.com/office/drawing/2014/main" id="{42FD54B5-2242-D260-B5AB-BB34B67BAC67}"/>
              </a:ext>
            </a:extLst>
          </p:cNvPr>
          <p:cNvSpPr txBox="1">
            <a:spLocks/>
          </p:cNvSpPr>
          <p:nvPr/>
        </p:nvSpPr>
        <p:spPr>
          <a:xfrm>
            <a:off x="2057727" y="414405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b="1" dirty="0">
                <a:solidFill>
                  <a:schemeClr val="tx1"/>
                </a:solidFill>
              </a:rPr>
              <a:t>EfficientNetV2B0</a:t>
            </a:r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246E4637-ACC1-C1AD-19E8-997E92D42E85}"/>
              </a:ext>
            </a:extLst>
          </p:cNvPr>
          <p:cNvSpPr txBox="1"/>
          <p:nvPr/>
        </p:nvSpPr>
        <p:spPr>
          <a:xfrm>
            <a:off x="363070" y="1994282"/>
            <a:ext cx="5560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hlinkClick r:id="rId3"/>
              </a:rPr>
              <a:t>https://ieeexplore.ieee.org/abstract/document/10912377</a:t>
            </a:r>
            <a:r>
              <a:rPr lang="en-US" sz="1600" b="1" i="1" dirty="0"/>
              <a:t>    </a:t>
            </a:r>
          </a:p>
        </p:txBody>
      </p:sp>
      <p:sp>
        <p:nvSpPr>
          <p:cNvPr id="17" name="ZoneTexte 8">
            <a:extLst>
              <a:ext uri="{FF2B5EF4-FFF2-40B4-BE49-F238E27FC236}">
                <a16:creationId xmlns:a16="http://schemas.microsoft.com/office/drawing/2014/main" id="{ED4DA66F-BA75-5D1C-E311-2AF0585739E1}"/>
              </a:ext>
            </a:extLst>
          </p:cNvPr>
          <p:cNvSpPr txBox="1"/>
          <p:nvPr/>
        </p:nvSpPr>
        <p:spPr>
          <a:xfrm>
            <a:off x="363070" y="3432988"/>
            <a:ext cx="5560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hlinkClick r:id="rId4"/>
              </a:rPr>
              <a:t>https://www.mdpi.com/2072-6694/14/23/5872</a:t>
            </a:r>
            <a:r>
              <a:rPr lang="en-US" sz="1600" b="1" i="1" dirty="0"/>
              <a:t> 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F6DA4BE9-6EEF-D961-E455-CFA28E137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3428" y="2001976"/>
            <a:ext cx="269165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b="1" dirty="0">
                <a:solidFill>
                  <a:srgbClr val="333333"/>
                </a:solidFill>
                <a:latin typeface="HelveticaNeue Regular"/>
              </a:rPr>
              <a:t>A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ccuracy:</a:t>
            </a:r>
            <a:r>
              <a:rPr kumimoji="0" lang="en-US" altLang="en-US" sz="13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9</a:t>
            </a:r>
            <a:r>
              <a:rPr lang="en-US" altLang="en-US" sz="1500" b="1" dirty="0">
                <a:solidFill>
                  <a:srgbClr val="333333"/>
                </a:solidFill>
                <a:latin typeface="MathJax_Main-bold"/>
              </a:rPr>
              <a:t>6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% |</a:t>
            </a:r>
            <a:r>
              <a:rPr kumimoji="0" lang="en-US" altLang="en-US" sz="15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 Recall: 100%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452491E3-64D2-92B5-9E9B-E634B2F0C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3428" y="2714607"/>
            <a:ext cx="290680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b="1" dirty="0">
                <a:solidFill>
                  <a:srgbClr val="333333"/>
                </a:solidFill>
                <a:latin typeface="HelveticaNeue Regular"/>
              </a:rPr>
              <a:t>A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ccuracy:</a:t>
            </a:r>
            <a:r>
              <a:rPr kumimoji="0" lang="en-US" altLang="en-US" sz="13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9</a:t>
            </a:r>
            <a:r>
              <a:rPr lang="en-US" altLang="en-US" sz="1500" b="1" dirty="0">
                <a:solidFill>
                  <a:srgbClr val="333333"/>
                </a:solidFill>
                <a:latin typeface="MathJax_Main-bold"/>
              </a:rPr>
              <a:t>8% (ISIC) 99% (HAM)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EC3CA3BE-6BB6-BDEF-C8CE-6021AC993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3428" y="3325266"/>
            <a:ext cx="269165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buClrTx/>
            </a:pPr>
            <a:r>
              <a:rPr lang="en-US" altLang="en-US" sz="1300" b="1" dirty="0">
                <a:solidFill>
                  <a:srgbClr val="333333"/>
                </a:solidFill>
                <a:latin typeface="HelveticaNeue Regular"/>
              </a:rPr>
              <a:t>A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ccuracy:</a:t>
            </a:r>
            <a:r>
              <a:rPr kumimoji="0" lang="en-US" altLang="en-US" sz="13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9</a:t>
            </a:r>
            <a:r>
              <a:rPr lang="en-US" altLang="en-US" sz="1500" b="1" dirty="0">
                <a:solidFill>
                  <a:srgbClr val="333333"/>
                </a:solidFill>
                <a:latin typeface="MathJax_Main-bold"/>
              </a:rPr>
              <a:t>9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% (Detection)</a:t>
            </a:r>
            <a:r>
              <a:rPr kumimoji="0" lang="en-US" altLang="en-US" sz="15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 </a:t>
            </a:r>
            <a:r>
              <a:rPr lang="en-US" altLang="en-US" sz="1300" b="1" dirty="0">
                <a:solidFill>
                  <a:srgbClr val="333333"/>
                </a:solidFill>
                <a:latin typeface="HelveticaNeue Regular"/>
              </a:rPr>
              <a:t>Accuracy: </a:t>
            </a:r>
            <a:r>
              <a:rPr lang="en-US" altLang="en-US" sz="1500" b="1" dirty="0">
                <a:solidFill>
                  <a:srgbClr val="333333"/>
                </a:solidFill>
                <a:latin typeface="MathJax_Main-bold"/>
              </a:rPr>
              <a:t>99% (Classification) 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1E1CC4F3-C10D-D259-ADA9-E72CCDC04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69" y="1808258"/>
            <a:ext cx="96818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FF0000"/>
                </a:solidFill>
                <a:latin typeface="HelveticaNeue Regular"/>
              </a:rPr>
              <a:t>India 2025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FFE95A7F-7200-1D82-19B9-703946EC3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70" y="2541517"/>
            <a:ext cx="96818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FF0000"/>
                </a:solidFill>
                <a:latin typeface="HelveticaNeue Regular"/>
              </a:rPr>
              <a:t>India 2024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A687A80F-1C8A-AB0F-59F7-7B4CA8EDE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70" y="3267592"/>
            <a:ext cx="158675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FF0000"/>
                </a:solidFill>
                <a:latin typeface="HelveticaNeue Regular"/>
              </a:rPr>
              <a:t>Saudi Arabia 2022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24" name="ZoneTexte 15">
            <a:extLst>
              <a:ext uri="{FF2B5EF4-FFF2-40B4-BE49-F238E27FC236}">
                <a16:creationId xmlns:a16="http://schemas.microsoft.com/office/drawing/2014/main" id="{62B3E017-C155-A61F-C1BB-23A5AFEB666F}"/>
              </a:ext>
            </a:extLst>
          </p:cNvPr>
          <p:cNvSpPr txBox="1"/>
          <p:nvPr/>
        </p:nvSpPr>
        <p:spPr>
          <a:xfrm>
            <a:off x="363070" y="2720357"/>
            <a:ext cx="5560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hlinkClick r:id="rId3"/>
              </a:rPr>
              <a:t>https://ieeexplore.ieee.org/abstract/document/10533983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3152039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509B6089-11C6-1631-BD76-784CE7C70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15E6AA-A25C-E83B-433A-D391C3752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B97FB7-032C-CB2D-32DF-294E56093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Google Shape;267;p44">
            <a:extLst>
              <a:ext uri="{FF2B5EF4-FFF2-40B4-BE49-F238E27FC236}">
                <a16:creationId xmlns:a16="http://schemas.microsoft.com/office/drawing/2014/main" id="{E015A04B-3699-0765-70B6-A22279AC6941}"/>
              </a:ext>
            </a:extLst>
          </p:cNvPr>
          <p:cNvSpPr txBox="1">
            <a:spLocks/>
          </p:cNvSpPr>
          <p:nvPr/>
        </p:nvSpPr>
        <p:spPr>
          <a:xfrm>
            <a:off x="2057727" y="414405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b="1" dirty="0">
                <a:solidFill>
                  <a:schemeClr val="tx1"/>
                </a:solidFill>
              </a:rPr>
              <a:t>EfficientNetV2B0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1C8A61B-79AC-6C38-BB5D-9654F6284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968" y="1805547"/>
            <a:ext cx="576206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 Size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224 × 224 × 3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Parameters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7,184,897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Size: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7,184,897 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(parameter)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x 4 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(byte)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= 27.4 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(Mb)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FLOPs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~0.98B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Depth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237 layers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Training Speed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Faster than EfficientNetV1 due to fused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MBConv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blocks</a:t>
            </a:r>
          </a:p>
        </p:txBody>
      </p:sp>
    </p:spTree>
    <p:extLst>
      <p:ext uri="{BB962C8B-B14F-4D97-AF65-F5344CB8AC3E}">
        <p14:creationId xmlns:p14="http://schemas.microsoft.com/office/powerpoint/2010/main" val="843104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D86B22C-3007-CD7A-E78B-CFCB7823D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5037F560-EC4F-0555-AF16-80FD652856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52287E4F-6B87-A4DF-2637-7529C9B423C8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5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6ED17C-ADBE-720A-5468-53CA6A9AA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49B80A-6EE8-A51F-91EC-7F6EC6250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0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584A67CD-D90A-8EB6-B8A8-D1B7D47FC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0" descr="Ai ">
            <a:extLst>
              <a:ext uri="{FF2B5EF4-FFF2-40B4-BE49-F238E27FC236}">
                <a16:creationId xmlns:a16="http://schemas.microsoft.com/office/drawing/2014/main" id="{32318DD0-556D-61B0-3D90-121B243BE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543" y="127688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67;p44">
            <a:extLst>
              <a:ext uri="{FF2B5EF4-FFF2-40B4-BE49-F238E27FC236}">
                <a16:creationId xmlns:a16="http://schemas.microsoft.com/office/drawing/2014/main" id="{8F59FE76-BE0E-7C79-63F2-23C583B14DBD}"/>
              </a:ext>
            </a:extLst>
          </p:cNvPr>
          <p:cNvSpPr txBox="1">
            <a:spLocks/>
          </p:cNvSpPr>
          <p:nvPr/>
        </p:nvSpPr>
        <p:spPr>
          <a:xfrm>
            <a:off x="3738377" y="3662413"/>
            <a:ext cx="2180525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100" b="1" dirty="0">
                <a:solidFill>
                  <a:schemeClr val="tx1"/>
                </a:solidFill>
              </a:rPr>
              <a:t>Preprocessed</a:t>
            </a:r>
          </a:p>
          <a:p>
            <a:r>
              <a:rPr lang="en-US" altLang="en-GB" sz="1100" b="1" dirty="0">
                <a:solidFill>
                  <a:schemeClr val="tx1"/>
                </a:solidFill>
              </a:rPr>
              <a:t>Data</a:t>
            </a:r>
            <a:endParaRPr lang="en-US" altLang="en-GB" sz="1600" b="1" dirty="0">
              <a:solidFill>
                <a:schemeClr val="tx1"/>
              </a:solidFill>
            </a:endParaRPr>
          </a:p>
        </p:txBody>
      </p:sp>
      <p:sp>
        <p:nvSpPr>
          <p:cNvPr id="16" name="Google Shape;267;p44">
            <a:extLst>
              <a:ext uri="{FF2B5EF4-FFF2-40B4-BE49-F238E27FC236}">
                <a16:creationId xmlns:a16="http://schemas.microsoft.com/office/drawing/2014/main" id="{CA6758CC-4825-4B67-20FF-747856AE4DF6}"/>
              </a:ext>
            </a:extLst>
          </p:cNvPr>
          <p:cNvSpPr txBox="1">
            <a:spLocks/>
          </p:cNvSpPr>
          <p:nvPr/>
        </p:nvSpPr>
        <p:spPr>
          <a:xfrm>
            <a:off x="1406331" y="2792650"/>
            <a:ext cx="1018290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100" b="1" dirty="0">
                <a:solidFill>
                  <a:schemeClr val="tx1"/>
                </a:solidFill>
              </a:rPr>
              <a:t>Raw</a:t>
            </a:r>
          </a:p>
          <a:p>
            <a:r>
              <a:rPr lang="en-US" altLang="en-GB" sz="1100" b="1" dirty="0">
                <a:solidFill>
                  <a:schemeClr val="tx1"/>
                </a:solidFill>
              </a:rPr>
              <a:t>Data</a:t>
            </a:r>
            <a:endParaRPr lang="en-US" altLang="en-GB" sz="2000" b="1" dirty="0">
              <a:solidFill>
                <a:schemeClr val="tx1"/>
              </a:solidFill>
            </a:endParaRPr>
          </a:p>
        </p:txBody>
      </p:sp>
      <p:sp>
        <p:nvSpPr>
          <p:cNvPr id="17" name="Google Shape;267;p44">
            <a:extLst>
              <a:ext uri="{FF2B5EF4-FFF2-40B4-BE49-F238E27FC236}">
                <a16:creationId xmlns:a16="http://schemas.microsoft.com/office/drawing/2014/main" id="{326EB6C7-2B9E-266B-C768-F22D95ED00FE}"/>
              </a:ext>
            </a:extLst>
          </p:cNvPr>
          <p:cNvSpPr txBox="1">
            <a:spLocks/>
          </p:cNvSpPr>
          <p:nvPr/>
        </p:nvSpPr>
        <p:spPr>
          <a:xfrm>
            <a:off x="2181047" y="2298566"/>
            <a:ext cx="1044906" cy="38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fr-FR" altLang="en-GB" sz="900" b="1" dirty="0">
                <a:solidFill>
                  <a:schemeClr val="tx2"/>
                </a:solidFill>
              </a:rPr>
              <a:t>Scouting &amp;</a:t>
            </a:r>
          </a:p>
          <a:p>
            <a:r>
              <a:rPr lang="fr-FR" altLang="en-GB" sz="900" b="1" dirty="0">
                <a:solidFill>
                  <a:schemeClr val="tx2"/>
                </a:solidFill>
              </a:rPr>
              <a:t>Splitting</a:t>
            </a:r>
            <a:endParaRPr lang="en-US" altLang="en-GB" sz="1100" b="1" dirty="0">
              <a:solidFill>
                <a:schemeClr val="tx2"/>
              </a:solidFill>
            </a:endParaRPr>
          </a:p>
        </p:txBody>
      </p:sp>
      <p:pic>
        <p:nvPicPr>
          <p:cNvPr id="20" name="Picture 20" descr="Ai ">
            <a:extLst>
              <a:ext uri="{FF2B5EF4-FFF2-40B4-BE49-F238E27FC236}">
                <a16:creationId xmlns:a16="http://schemas.microsoft.com/office/drawing/2014/main" id="{C9C25CB8-CDB8-333D-4A6D-DBAF0A2AC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066" y="302197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464C81D1-EE5A-B2C4-A16E-777EB96BDF6F}"/>
              </a:ext>
            </a:extLst>
          </p:cNvPr>
          <p:cNvCxnSpPr>
            <a:cxnSpLocks/>
          </p:cNvCxnSpPr>
          <p:nvPr/>
        </p:nvCxnSpPr>
        <p:spPr>
          <a:xfrm flipV="1">
            <a:off x="2411075" y="1814550"/>
            <a:ext cx="408398" cy="3680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Google Shape;267;p44">
            <a:extLst>
              <a:ext uri="{FF2B5EF4-FFF2-40B4-BE49-F238E27FC236}">
                <a16:creationId xmlns:a16="http://schemas.microsoft.com/office/drawing/2014/main" id="{B95F107B-9D5D-7FEE-FD12-D5DEBE611252}"/>
              </a:ext>
            </a:extLst>
          </p:cNvPr>
          <p:cNvSpPr txBox="1">
            <a:spLocks/>
          </p:cNvSpPr>
          <p:nvPr/>
        </p:nvSpPr>
        <p:spPr>
          <a:xfrm>
            <a:off x="5482155" y="563384"/>
            <a:ext cx="1855421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100" b="1" dirty="0">
                <a:solidFill>
                  <a:schemeClr val="tx1"/>
                </a:solidFill>
              </a:rPr>
              <a:t>Multi</a:t>
            </a:r>
          </a:p>
          <a:p>
            <a:r>
              <a:rPr lang="en-US" altLang="en-GB" sz="1100" b="1" dirty="0">
                <a:solidFill>
                  <a:schemeClr val="tx1"/>
                </a:solidFill>
              </a:rPr>
              <a:t>Classification</a:t>
            </a:r>
          </a:p>
          <a:p>
            <a:r>
              <a:rPr lang="en-US" altLang="en-GB" sz="1100" b="1" dirty="0">
                <a:solidFill>
                  <a:schemeClr val="tx1"/>
                </a:solidFill>
              </a:rPr>
              <a:t>Model</a:t>
            </a:r>
            <a:endParaRPr lang="en-US" altLang="en-GB" sz="1600" b="1" dirty="0">
              <a:solidFill>
                <a:schemeClr val="tx1"/>
              </a:solidFill>
            </a:endParaRPr>
          </a:p>
        </p:txBody>
      </p:sp>
      <p:sp>
        <p:nvSpPr>
          <p:cNvPr id="34" name="Google Shape;267;p44">
            <a:extLst>
              <a:ext uri="{FF2B5EF4-FFF2-40B4-BE49-F238E27FC236}">
                <a16:creationId xmlns:a16="http://schemas.microsoft.com/office/drawing/2014/main" id="{918C54BE-0F26-7BF4-49AA-C478D29081F6}"/>
              </a:ext>
            </a:extLst>
          </p:cNvPr>
          <p:cNvSpPr txBox="1">
            <a:spLocks/>
          </p:cNvSpPr>
          <p:nvPr/>
        </p:nvSpPr>
        <p:spPr>
          <a:xfrm>
            <a:off x="5319602" y="3662413"/>
            <a:ext cx="2180525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100" b="1" dirty="0">
                <a:solidFill>
                  <a:schemeClr val="tx1"/>
                </a:solidFill>
              </a:rPr>
              <a:t>Binary</a:t>
            </a:r>
          </a:p>
          <a:p>
            <a:r>
              <a:rPr lang="en-US" altLang="en-GB" sz="1100" b="1" dirty="0">
                <a:solidFill>
                  <a:schemeClr val="tx1"/>
                </a:solidFill>
              </a:rPr>
              <a:t>Classification</a:t>
            </a:r>
          </a:p>
          <a:p>
            <a:r>
              <a:rPr lang="en-US" altLang="en-GB" sz="1100" b="1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37" name="Google Shape;267;p44">
            <a:extLst>
              <a:ext uri="{FF2B5EF4-FFF2-40B4-BE49-F238E27FC236}">
                <a16:creationId xmlns:a16="http://schemas.microsoft.com/office/drawing/2014/main" id="{A551B4E0-B616-946D-109D-F85624C20C36}"/>
              </a:ext>
            </a:extLst>
          </p:cNvPr>
          <p:cNvSpPr txBox="1">
            <a:spLocks/>
          </p:cNvSpPr>
          <p:nvPr/>
        </p:nvSpPr>
        <p:spPr>
          <a:xfrm>
            <a:off x="3401712" y="1654737"/>
            <a:ext cx="1323943" cy="51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900" b="1" dirty="0">
                <a:solidFill>
                  <a:schemeClr val="tx2"/>
                </a:solidFill>
              </a:rPr>
              <a:t>Preprocess</a:t>
            </a:r>
          </a:p>
          <a:p>
            <a:r>
              <a:rPr lang="en-US" altLang="en-GB" sz="900" b="1" dirty="0">
                <a:solidFill>
                  <a:schemeClr val="tx2"/>
                </a:solidFill>
              </a:rPr>
              <a:t>Data</a:t>
            </a:r>
            <a:endParaRPr lang="en-US" altLang="en-GB" sz="1100" b="1" dirty="0">
              <a:solidFill>
                <a:schemeClr val="tx2"/>
              </a:solidFill>
            </a:endParaRPr>
          </a:p>
        </p:txBody>
      </p:sp>
      <p:pic>
        <p:nvPicPr>
          <p:cNvPr id="1026" name="Picture 2" descr="Database management ">
            <a:extLst>
              <a:ext uri="{FF2B5EF4-FFF2-40B4-BE49-F238E27FC236}">
                <a16:creationId xmlns:a16="http://schemas.microsoft.com/office/drawing/2014/main" id="{B13DB341-BF29-8452-71FB-E28D802F2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500" y="218259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lder ">
            <a:extLst>
              <a:ext uri="{FF2B5EF4-FFF2-40B4-BE49-F238E27FC236}">
                <a16:creationId xmlns:a16="http://schemas.microsoft.com/office/drawing/2014/main" id="{A038F3EA-281E-8792-EDD0-2898231B7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586" y="126609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5">
            <a:extLst>
              <a:ext uri="{FF2B5EF4-FFF2-40B4-BE49-F238E27FC236}">
                <a16:creationId xmlns:a16="http://schemas.microsoft.com/office/drawing/2014/main" id="{5F8C9727-92A7-AB3D-80A8-059089E6EBA2}"/>
              </a:ext>
            </a:extLst>
          </p:cNvPr>
          <p:cNvCxnSpPr>
            <a:cxnSpLocks/>
          </p:cNvCxnSpPr>
          <p:nvPr/>
        </p:nvCxnSpPr>
        <p:spPr>
          <a:xfrm>
            <a:off x="3863854" y="1570894"/>
            <a:ext cx="4608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2" name="Picture 8" descr="Data collection ">
            <a:extLst>
              <a:ext uri="{FF2B5EF4-FFF2-40B4-BE49-F238E27FC236}">
                <a16:creationId xmlns:a16="http://schemas.microsoft.com/office/drawing/2014/main" id="{7648D5BE-4723-CBE2-3267-88C16F81B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338" y="126609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avec flèche 29">
            <a:extLst>
              <a:ext uri="{FF2B5EF4-FFF2-40B4-BE49-F238E27FC236}">
                <a16:creationId xmlns:a16="http://schemas.microsoft.com/office/drawing/2014/main" id="{87508145-FB76-DBB0-01AC-1CD675116FC5}"/>
              </a:ext>
            </a:extLst>
          </p:cNvPr>
          <p:cNvCxnSpPr>
            <a:cxnSpLocks/>
          </p:cNvCxnSpPr>
          <p:nvPr/>
        </p:nvCxnSpPr>
        <p:spPr>
          <a:xfrm>
            <a:off x="2417848" y="2872599"/>
            <a:ext cx="408398" cy="3680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4" name="Picture 10" descr="Data processing ">
            <a:extLst>
              <a:ext uri="{FF2B5EF4-FFF2-40B4-BE49-F238E27FC236}">
                <a16:creationId xmlns:a16="http://schemas.microsoft.com/office/drawing/2014/main" id="{01E44A20-75C7-391D-1835-2EB3E6BEC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338" y="303310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267;p44">
            <a:extLst>
              <a:ext uri="{FF2B5EF4-FFF2-40B4-BE49-F238E27FC236}">
                <a16:creationId xmlns:a16="http://schemas.microsoft.com/office/drawing/2014/main" id="{81CC875A-0EE3-6E38-9AAB-AE4A14483733}"/>
              </a:ext>
            </a:extLst>
          </p:cNvPr>
          <p:cNvSpPr txBox="1">
            <a:spLocks/>
          </p:cNvSpPr>
          <p:nvPr/>
        </p:nvSpPr>
        <p:spPr>
          <a:xfrm>
            <a:off x="3417544" y="2830713"/>
            <a:ext cx="1323943" cy="51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900" b="1" dirty="0">
                <a:solidFill>
                  <a:schemeClr val="tx2"/>
                </a:solidFill>
              </a:rPr>
              <a:t>Preprocess</a:t>
            </a:r>
          </a:p>
          <a:p>
            <a:r>
              <a:rPr lang="en-US" altLang="en-GB" sz="900" b="1" dirty="0">
                <a:solidFill>
                  <a:schemeClr val="tx2"/>
                </a:solidFill>
              </a:rPr>
              <a:t>Data</a:t>
            </a:r>
            <a:endParaRPr lang="en-US" altLang="en-GB" sz="1100" b="1" dirty="0">
              <a:solidFill>
                <a:schemeClr val="tx2"/>
              </a:solidFill>
            </a:endParaRPr>
          </a:p>
        </p:txBody>
      </p:sp>
      <p:pic>
        <p:nvPicPr>
          <p:cNvPr id="22" name="Picture 4" descr="Folder ">
            <a:extLst>
              <a:ext uri="{FF2B5EF4-FFF2-40B4-BE49-F238E27FC236}">
                <a16:creationId xmlns:a16="http://schemas.microsoft.com/office/drawing/2014/main" id="{37C8C204-7F25-C102-F818-36F091013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841" y="305281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eur droit avec flèche 5">
            <a:extLst>
              <a:ext uri="{FF2B5EF4-FFF2-40B4-BE49-F238E27FC236}">
                <a16:creationId xmlns:a16="http://schemas.microsoft.com/office/drawing/2014/main" id="{0A340DCA-FCF2-2EAE-CDD7-2BA78F8FB81C}"/>
              </a:ext>
            </a:extLst>
          </p:cNvPr>
          <p:cNvCxnSpPr>
            <a:cxnSpLocks/>
          </p:cNvCxnSpPr>
          <p:nvPr/>
        </p:nvCxnSpPr>
        <p:spPr>
          <a:xfrm>
            <a:off x="3849109" y="3357614"/>
            <a:ext cx="4608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5">
            <a:extLst>
              <a:ext uri="{FF2B5EF4-FFF2-40B4-BE49-F238E27FC236}">
                <a16:creationId xmlns:a16="http://schemas.microsoft.com/office/drawing/2014/main" id="{6A6C61DB-8927-B2A8-BC31-9B7005F2AE14}"/>
              </a:ext>
            </a:extLst>
          </p:cNvPr>
          <p:cNvCxnSpPr>
            <a:cxnSpLocks/>
          </p:cNvCxnSpPr>
          <p:nvPr/>
        </p:nvCxnSpPr>
        <p:spPr>
          <a:xfrm>
            <a:off x="5397684" y="1570894"/>
            <a:ext cx="4608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5">
            <a:extLst>
              <a:ext uri="{FF2B5EF4-FFF2-40B4-BE49-F238E27FC236}">
                <a16:creationId xmlns:a16="http://schemas.microsoft.com/office/drawing/2014/main" id="{9C89B3D0-5573-FD21-0EEF-87D348B8A9FC}"/>
              </a:ext>
            </a:extLst>
          </p:cNvPr>
          <p:cNvCxnSpPr>
            <a:cxnSpLocks/>
          </p:cNvCxnSpPr>
          <p:nvPr/>
        </p:nvCxnSpPr>
        <p:spPr>
          <a:xfrm>
            <a:off x="5392938" y="3351449"/>
            <a:ext cx="4608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Google Shape;267;p44">
            <a:extLst>
              <a:ext uri="{FF2B5EF4-FFF2-40B4-BE49-F238E27FC236}">
                <a16:creationId xmlns:a16="http://schemas.microsoft.com/office/drawing/2014/main" id="{907DFC4C-58C7-CFC0-2577-D207753B1161}"/>
              </a:ext>
            </a:extLst>
          </p:cNvPr>
          <p:cNvSpPr txBox="1">
            <a:spLocks/>
          </p:cNvSpPr>
          <p:nvPr/>
        </p:nvSpPr>
        <p:spPr>
          <a:xfrm>
            <a:off x="3753123" y="734653"/>
            <a:ext cx="2180525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100" b="1" dirty="0">
                <a:solidFill>
                  <a:schemeClr val="tx1"/>
                </a:solidFill>
              </a:rPr>
              <a:t>Preprocessed</a:t>
            </a:r>
          </a:p>
          <a:p>
            <a:r>
              <a:rPr lang="en-US" altLang="en-GB" sz="1100" b="1" dirty="0">
                <a:solidFill>
                  <a:schemeClr val="tx1"/>
                </a:solidFill>
              </a:rPr>
              <a:t>Data</a:t>
            </a:r>
            <a:endParaRPr lang="en-US" altLang="en-GB" sz="1600" b="1" dirty="0">
              <a:solidFill>
                <a:schemeClr val="tx1"/>
              </a:solidFill>
            </a:endParaRPr>
          </a:p>
        </p:txBody>
      </p:sp>
      <p:sp>
        <p:nvSpPr>
          <p:cNvPr id="28" name="Google Shape;267;p44">
            <a:extLst>
              <a:ext uri="{FF2B5EF4-FFF2-40B4-BE49-F238E27FC236}">
                <a16:creationId xmlns:a16="http://schemas.microsoft.com/office/drawing/2014/main" id="{FA6E6F3E-D557-0EAE-F908-A9CCE61280E5}"/>
              </a:ext>
            </a:extLst>
          </p:cNvPr>
          <p:cNvSpPr txBox="1">
            <a:spLocks/>
          </p:cNvSpPr>
          <p:nvPr/>
        </p:nvSpPr>
        <p:spPr>
          <a:xfrm>
            <a:off x="2269100" y="554905"/>
            <a:ext cx="2180525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100" b="1" dirty="0">
                <a:solidFill>
                  <a:schemeClr val="tx1"/>
                </a:solidFill>
              </a:rPr>
              <a:t>Multi</a:t>
            </a:r>
          </a:p>
          <a:p>
            <a:r>
              <a:rPr lang="en-US" altLang="en-GB" sz="1100" b="1" dirty="0">
                <a:solidFill>
                  <a:schemeClr val="tx1"/>
                </a:solidFill>
              </a:rPr>
              <a:t>Classification</a:t>
            </a:r>
          </a:p>
          <a:p>
            <a:r>
              <a:rPr lang="en-US" altLang="en-GB" sz="1100" b="1" dirty="0">
                <a:solidFill>
                  <a:schemeClr val="tx1"/>
                </a:solidFill>
              </a:rPr>
              <a:t>Data</a:t>
            </a:r>
            <a:endParaRPr lang="en-US" altLang="en-GB" sz="1600" b="1" dirty="0">
              <a:solidFill>
                <a:schemeClr val="tx1"/>
              </a:solidFill>
            </a:endParaRPr>
          </a:p>
        </p:txBody>
      </p:sp>
      <p:sp>
        <p:nvSpPr>
          <p:cNvPr id="29" name="Google Shape;267;p44">
            <a:extLst>
              <a:ext uri="{FF2B5EF4-FFF2-40B4-BE49-F238E27FC236}">
                <a16:creationId xmlns:a16="http://schemas.microsoft.com/office/drawing/2014/main" id="{742D2C13-34BC-3CF0-CF69-936733BE1AF2}"/>
              </a:ext>
            </a:extLst>
          </p:cNvPr>
          <p:cNvSpPr txBox="1">
            <a:spLocks/>
          </p:cNvSpPr>
          <p:nvPr/>
        </p:nvSpPr>
        <p:spPr>
          <a:xfrm>
            <a:off x="2269100" y="3632927"/>
            <a:ext cx="2180525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100" b="1" dirty="0">
                <a:solidFill>
                  <a:schemeClr val="tx1"/>
                </a:solidFill>
              </a:rPr>
              <a:t>Binary</a:t>
            </a:r>
          </a:p>
          <a:p>
            <a:r>
              <a:rPr lang="en-US" altLang="en-GB" sz="1100" b="1" dirty="0">
                <a:solidFill>
                  <a:schemeClr val="tx1"/>
                </a:solidFill>
              </a:rPr>
              <a:t>Classification</a:t>
            </a:r>
          </a:p>
          <a:p>
            <a:r>
              <a:rPr lang="en-US" altLang="en-GB" sz="1100" b="1" dirty="0">
                <a:solidFill>
                  <a:schemeClr val="tx1"/>
                </a:solidFill>
              </a:rPr>
              <a:t>Data</a:t>
            </a:r>
            <a:endParaRPr lang="en-US" altLang="en-GB" sz="1600" b="1" dirty="0">
              <a:solidFill>
                <a:schemeClr val="tx1"/>
              </a:solidFill>
            </a:endParaRPr>
          </a:p>
        </p:txBody>
      </p:sp>
      <p:sp>
        <p:nvSpPr>
          <p:cNvPr id="32" name="Google Shape;267;p44">
            <a:extLst>
              <a:ext uri="{FF2B5EF4-FFF2-40B4-BE49-F238E27FC236}">
                <a16:creationId xmlns:a16="http://schemas.microsoft.com/office/drawing/2014/main" id="{27B92191-21E8-26C2-F2CC-25DAFB0880DC}"/>
              </a:ext>
            </a:extLst>
          </p:cNvPr>
          <p:cNvSpPr txBox="1">
            <a:spLocks/>
          </p:cNvSpPr>
          <p:nvPr/>
        </p:nvSpPr>
        <p:spPr>
          <a:xfrm>
            <a:off x="4948630" y="1694295"/>
            <a:ext cx="1323943" cy="51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900" b="1" dirty="0">
                <a:solidFill>
                  <a:schemeClr val="tx2"/>
                </a:solidFill>
              </a:rPr>
              <a:t>Model Choice &amp;</a:t>
            </a:r>
          </a:p>
          <a:p>
            <a:r>
              <a:rPr lang="en-US" altLang="en-GB" sz="900" b="1" dirty="0">
                <a:solidFill>
                  <a:schemeClr val="tx2"/>
                </a:solidFill>
              </a:rPr>
              <a:t>Training &amp; Evaluation</a:t>
            </a:r>
            <a:endParaRPr lang="en-US" altLang="en-GB" sz="1100" b="1" dirty="0">
              <a:solidFill>
                <a:schemeClr val="tx2"/>
              </a:solidFill>
            </a:endParaRPr>
          </a:p>
        </p:txBody>
      </p:sp>
      <p:sp>
        <p:nvSpPr>
          <p:cNvPr id="35" name="Google Shape;267;p44">
            <a:extLst>
              <a:ext uri="{FF2B5EF4-FFF2-40B4-BE49-F238E27FC236}">
                <a16:creationId xmlns:a16="http://schemas.microsoft.com/office/drawing/2014/main" id="{07521414-2EE4-F87A-3800-A2F5DBCD500C}"/>
              </a:ext>
            </a:extLst>
          </p:cNvPr>
          <p:cNvSpPr txBox="1">
            <a:spLocks/>
          </p:cNvSpPr>
          <p:nvPr/>
        </p:nvSpPr>
        <p:spPr>
          <a:xfrm>
            <a:off x="4955403" y="2710659"/>
            <a:ext cx="1323943" cy="51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900" b="1" dirty="0">
                <a:solidFill>
                  <a:schemeClr val="tx2"/>
                </a:solidFill>
              </a:rPr>
              <a:t>Model Choice &amp;</a:t>
            </a:r>
          </a:p>
          <a:p>
            <a:r>
              <a:rPr lang="en-US" altLang="en-GB" sz="900" b="1" dirty="0">
                <a:solidFill>
                  <a:schemeClr val="tx2"/>
                </a:solidFill>
              </a:rPr>
              <a:t>Training &amp;</a:t>
            </a:r>
          </a:p>
          <a:p>
            <a:r>
              <a:rPr lang="en-US" altLang="en-GB" sz="900" b="1" dirty="0">
                <a:solidFill>
                  <a:schemeClr val="tx2"/>
                </a:solidFill>
              </a:rPr>
              <a:t>Evaluation</a:t>
            </a:r>
          </a:p>
          <a:p>
            <a:endParaRPr lang="en-US" altLang="en-GB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088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1D331241-256D-E2F0-C7AF-28EBE513A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56E0ABEA-004F-E37C-937C-3D348AB19D2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595AC0ED-0AB6-4906-8345-5625C2917A63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6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ECD77B-3FF7-6E37-D901-A70081B1F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415BF7-319A-FC1B-2614-A33A75156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85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94715AD7-4F40-9099-FE40-F5312F2AA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909820-4778-1218-DDA7-E81F461F5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B17844-49C6-D79F-AEEF-CE7D58294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194" name="Picture 2" descr="Html ">
            <a:extLst>
              <a:ext uri="{FF2B5EF4-FFF2-40B4-BE49-F238E27FC236}">
                <a16:creationId xmlns:a16="http://schemas.microsoft.com/office/drawing/2014/main" id="{015F68B2-0BFE-9E24-56AC-39328A19B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7" y="1961308"/>
            <a:ext cx="1183964" cy="118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ss 3 ">
            <a:extLst>
              <a:ext uri="{FF2B5EF4-FFF2-40B4-BE49-F238E27FC236}">
                <a16:creationId xmlns:a16="http://schemas.microsoft.com/office/drawing/2014/main" id="{B0DBF342-EF0C-613F-71DC-FF54737EB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466" y="1937949"/>
            <a:ext cx="1183901" cy="118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Js ">
            <a:extLst>
              <a:ext uri="{FF2B5EF4-FFF2-40B4-BE49-F238E27FC236}">
                <a16:creationId xmlns:a16="http://schemas.microsoft.com/office/drawing/2014/main" id="{468217CA-5227-8DFB-BF04-D3CD10609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49" y="1937949"/>
            <a:ext cx="1183901" cy="118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67;p44">
            <a:extLst>
              <a:ext uri="{FF2B5EF4-FFF2-40B4-BE49-F238E27FC236}">
                <a16:creationId xmlns:a16="http://schemas.microsoft.com/office/drawing/2014/main" id="{F1A3A142-56D5-742A-632E-670ADD9725BF}"/>
              </a:ext>
            </a:extLst>
          </p:cNvPr>
          <p:cNvSpPr txBox="1">
            <a:spLocks/>
          </p:cNvSpPr>
          <p:nvPr/>
        </p:nvSpPr>
        <p:spPr>
          <a:xfrm>
            <a:off x="2151856" y="804881"/>
            <a:ext cx="4840287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2400" b="1" dirty="0">
                <a:solidFill>
                  <a:schemeClr val="tx1"/>
                </a:solidFill>
              </a:rPr>
              <a:t>T</a:t>
            </a:r>
            <a:r>
              <a:rPr lang="en-US" altLang="en-GB" sz="2400" b="1" dirty="0" err="1">
                <a:solidFill>
                  <a:schemeClr val="tx1"/>
                </a:solidFill>
              </a:rPr>
              <a:t>echnologies</a:t>
            </a:r>
            <a:r>
              <a:rPr lang="en-US" altLang="en-GB" sz="2400" b="1" dirty="0">
                <a:solidFill>
                  <a:schemeClr val="tx1"/>
                </a:solidFill>
              </a:rPr>
              <a:t> Used</a:t>
            </a:r>
          </a:p>
        </p:txBody>
      </p:sp>
      <p:sp>
        <p:nvSpPr>
          <p:cNvPr id="6" name="Google Shape;267;p44">
            <a:extLst>
              <a:ext uri="{FF2B5EF4-FFF2-40B4-BE49-F238E27FC236}">
                <a16:creationId xmlns:a16="http://schemas.microsoft.com/office/drawing/2014/main" id="{2CA73C30-E2CB-C579-12DC-B394FEB31006}"/>
              </a:ext>
            </a:extLst>
          </p:cNvPr>
          <p:cNvSpPr txBox="1">
            <a:spLocks/>
          </p:cNvSpPr>
          <p:nvPr/>
        </p:nvSpPr>
        <p:spPr>
          <a:xfrm>
            <a:off x="2632678" y="3222757"/>
            <a:ext cx="1553183" cy="436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dirty="0">
                <a:solidFill>
                  <a:schemeClr val="tx1"/>
                </a:solidFill>
              </a:rPr>
              <a:t>Javascript</a:t>
            </a:r>
            <a:endParaRPr lang="en-US" altLang="en-GB" sz="1800" dirty="0">
              <a:solidFill>
                <a:schemeClr val="tx1"/>
              </a:solidFill>
            </a:endParaRPr>
          </a:p>
        </p:txBody>
      </p:sp>
      <p:sp>
        <p:nvSpPr>
          <p:cNvPr id="9" name="Google Shape;267;p44">
            <a:extLst>
              <a:ext uri="{FF2B5EF4-FFF2-40B4-BE49-F238E27FC236}">
                <a16:creationId xmlns:a16="http://schemas.microsoft.com/office/drawing/2014/main" id="{9EA21EC0-C646-FF0D-641A-9C34A95DA5BA}"/>
              </a:ext>
            </a:extLst>
          </p:cNvPr>
          <p:cNvSpPr txBox="1">
            <a:spLocks/>
          </p:cNvSpPr>
          <p:nvPr/>
        </p:nvSpPr>
        <p:spPr>
          <a:xfrm>
            <a:off x="706828" y="3206830"/>
            <a:ext cx="1285823" cy="49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altLang="en-GB" sz="1800" dirty="0">
                <a:solidFill>
                  <a:schemeClr val="tx1"/>
                </a:solidFill>
              </a:rPr>
              <a:t>HTML</a:t>
            </a:r>
          </a:p>
        </p:txBody>
      </p:sp>
      <p:sp>
        <p:nvSpPr>
          <p:cNvPr id="10" name="Google Shape;267;p44">
            <a:extLst>
              <a:ext uri="{FF2B5EF4-FFF2-40B4-BE49-F238E27FC236}">
                <a16:creationId xmlns:a16="http://schemas.microsoft.com/office/drawing/2014/main" id="{9D2D02D6-65DD-5463-F02A-B9979FBA50E7}"/>
              </a:ext>
            </a:extLst>
          </p:cNvPr>
          <p:cNvSpPr txBox="1">
            <a:spLocks/>
          </p:cNvSpPr>
          <p:nvPr/>
        </p:nvSpPr>
        <p:spPr>
          <a:xfrm>
            <a:off x="5072630" y="3210050"/>
            <a:ext cx="1123737" cy="469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dirty="0">
                <a:solidFill>
                  <a:schemeClr val="tx1"/>
                </a:solidFill>
              </a:rPr>
              <a:t>CSS</a:t>
            </a:r>
            <a:endParaRPr lang="en-US" altLang="en-GB" sz="1800" dirty="0">
              <a:solidFill>
                <a:schemeClr val="tx1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F1E6247-4806-1A5C-B6B4-D9BA1D62D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796" y="1851354"/>
            <a:ext cx="1471826" cy="1355476"/>
          </a:xfrm>
          <a:prstGeom prst="rect">
            <a:avLst/>
          </a:prstGeom>
        </p:spPr>
      </p:pic>
      <p:sp>
        <p:nvSpPr>
          <p:cNvPr id="15" name="Google Shape;267;p44">
            <a:extLst>
              <a:ext uri="{FF2B5EF4-FFF2-40B4-BE49-F238E27FC236}">
                <a16:creationId xmlns:a16="http://schemas.microsoft.com/office/drawing/2014/main" id="{9A214325-291C-1AC2-8FB6-20E74F620EE8}"/>
              </a:ext>
            </a:extLst>
          </p:cNvPr>
          <p:cNvSpPr txBox="1">
            <a:spLocks/>
          </p:cNvSpPr>
          <p:nvPr/>
        </p:nvSpPr>
        <p:spPr>
          <a:xfrm>
            <a:off x="7108840" y="3189209"/>
            <a:ext cx="1123737" cy="469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dirty="0">
                <a:solidFill>
                  <a:schemeClr val="tx1"/>
                </a:solidFill>
              </a:rPr>
              <a:t>Python</a:t>
            </a:r>
            <a:endParaRPr lang="en-US" altLang="en-GB" sz="1800" dirty="0">
              <a:solidFill>
                <a:schemeClr val="tx1"/>
              </a:solidFill>
            </a:endParaRPr>
          </a:p>
        </p:txBody>
      </p:sp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E7DC552E-7D51-CA8A-6775-CE97AE8480C3}"/>
              </a:ext>
            </a:extLst>
          </p:cNvPr>
          <p:cNvSpPr/>
          <p:nvPr/>
        </p:nvSpPr>
        <p:spPr>
          <a:xfrm rot="5400000">
            <a:off x="3282889" y="1530126"/>
            <a:ext cx="373559" cy="5072265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67;p44">
            <a:extLst>
              <a:ext uri="{FF2B5EF4-FFF2-40B4-BE49-F238E27FC236}">
                <a16:creationId xmlns:a16="http://schemas.microsoft.com/office/drawing/2014/main" id="{3D89AEBE-D628-43CC-0CE2-BEDCBB100A30}"/>
              </a:ext>
            </a:extLst>
          </p:cNvPr>
          <p:cNvSpPr txBox="1">
            <a:spLocks/>
          </p:cNvSpPr>
          <p:nvPr/>
        </p:nvSpPr>
        <p:spPr>
          <a:xfrm>
            <a:off x="2606110" y="4372996"/>
            <a:ext cx="1727118" cy="46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b="1" dirty="0">
                <a:solidFill>
                  <a:schemeClr val="tx1"/>
                </a:solidFill>
              </a:rPr>
              <a:t>Frontend</a:t>
            </a:r>
            <a:endParaRPr lang="en-US" altLang="en-GB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A2139018-EC7E-BFD9-0DA5-1926844C113A}"/>
              </a:ext>
            </a:extLst>
          </p:cNvPr>
          <p:cNvSpPr txBox="1">
            <a:spLocks/>
          </p:cNvSpPr>
          <p:nvPr/>
        </p:nvSpPr>
        <p:spPr>
          <a:xfrm>
            <a:off x="6807149" y="3788958"/>
            <a:ext cx="1727118" cy="46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fr-FR" altLang="en-GB" sz="1800" b="1" dirty="0">
                <a:solidFill>
                  <a:schemeClr val="tx1"/>
                </a:solidFill>
              </a:rPr>
              <a:t>Backend</a:t>
            </a:r>
            <a:endParaRPr lang="en-US" altLang="en-GB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837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834AA417-EEF6-521A-FE4C-A80913E24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10E827-3F93-390F-6F7E-2BD03F86C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7848A4-12CC-9120-D2D2-44A41C1AF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903E0-2D0C-73E9-03E8-D6C855E3F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73"/>
            <a:ext cx="9144000" cy="519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88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Problematic</a:t>
            </a:r>
          </a:p>
        </p:txBody>
      </p:sp>
      <p:sp>
        <p:nvSpPr>
          <p:cNvPr id="268" name="Google Shape;268;p44"/>
          <p:cNvSpPr txBox="1">
            <a:spLocks noGrp="1"/>
          </p:cNvSpPr>
          <p:nvPr/>
        </p:nvSpPr>
        <p:spPr>
          <a:xfrm>
            <a:off x="1950300" y="106950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1471F837-F324-11B2-D1E4-C16690AB1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C55FBA-FA0C-B62B-03BE-95764B25F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0C52A3-D637-FC76-70DB-813418CC1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A1E950-66E3-B112-E29B-077A87D2B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31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1B702A93-ECEF-2DDF-9094-7FCFD115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Office man ">
            <a:extLst>
              <a:ext uri="{FF2B5EF4-FFF2-40B4-BE49-F238E27FC236}">
                <a16:creationId xmlns:a16="http://schemas.microsoft.com/office/drawing/2014/main" id="{BFB4A567-5F3D-69F1-DD6D-623E7355A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30" y="2106796"/>
            <a:ext cx="641959" cy="64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6376F4C-E876-E034-D072-995A73131A8A}"/>
              </a:ext>
            </a:extLst>
          </p:cNvPr>
          <p:cNvCxnSpPr>
            <a:cxnSpLocks/>
          </p:cNvCxnSpPr>
          <p:nvPr/>
        </p:nvCxnSpPr>
        <p:spPr>
          <a:xfrm>
            <a:off x="1507142" y="2436415"/>
            <a:ext cx="667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16" descr="Web interface ">
            <a:extLst>
              <a:ext uri="{FF2B5EF4-FFF2-40B4-BE49-F238E27FC236}">
                <a16:creationId xmlns:a16="http://schemas.microsoft.com/office/drawing/2014/main" id="{4DFE4892-B61F-C949-49D2-6484AAC7F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431" y="216413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Ai ">
            <a:extLst>
              <a:ext uri="{FF2B5EF4-FFF2-40B4-BE49-F238E27FC236}">
                <a16:creationId xmlns:a16="http://schemas.microsoft.com/office/drawing/2014/main" id="{D8FE03A9-9297-76F3-906E-9AA0E62C1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054" y="213039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67;p44">
            <a:extLst>
              <a:ext uri="{FF2B5EF4-FFF2-40B4-BE49-F238E27FC236}">
                <a16:creationId xmlns:a16="http://schemas.microsoft.com/office/drawing/2014/main" id="{FBB0C08F-EBC4-D9B8-A422-BCD487B57C6A}"/>
              </a:ext>
            </a:extLst>
          </p:cNvPr>
          <p:cNvSpPr txBox="1">
            <a:spLocks/>
          </p:cNvSpPr>
          <p:nvPr/>
        </p:nvSpPr>
        <p:spPr>
          <a:xfrm>
            <a:off x="4676427" y="1361181"/>
            <a:ext cx="1414764" cy="467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en-GB" sz="900" b="1" dirty="0">
                <a:solidFill>
                  <a:schemeClr val="tx2"/>
                </a:solidFill>
              </a:rPr>
              <a:t>If Normal</a:t>
            </a:r>
          </a:p>
        </p:txBody>
      </p:sp>
      <p:sp>
        <p:nvSpPr>
          <p:cNvPr id="13" name="Google Shape;267;p44">
            <a:extLst>
              <a:ext uri="{FF2B5EF4-FFF2-40B4-BE49-F238E27FC236}">
                <a16:creationId xmlns:a16="http://schemas.microsoft.com/office/drawing/2014/main" id="{48854AFF-0A8F-81FD-A2BC-B4F22C820352}"/>
              </a:ext>
            </a:extLst>
          </p:cNvPr>
          <p:cNvSpPr txBox="1">
            <a:spLocks/>
          </p:cNvSpPr>
          <p:nvPr/>
        </p:nvSpPr>
        <p:spPr>
          <a:xfrm>
            <a:off x="1672968" y="2760738"/>
            <a:ext cx="2180525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100" b="1" dirty="0">
                <a:solidFill>
                  <a:schemeClr val="tx1"/>
                </a:solidFill>
              </a:rPr>
              <a:t>Interface</a:t>
            </a:r>
            <a:endParaRPr lang="en-US" altLang="en-GB" sz="1600" b="1" dirty="0">
              <a:solidFill>
                <a:schemeClr val="tx1"/>
              </a:solidFill>
            </a:endParaRPr>
          </a:p>
        </p:txBody>
      </p:sp>
      <p:sp>
        <p:nvSpPr>
          <p:cNvPr id="15" name="Google Shape;267;p44">
            <a:extLst>
              <a:ext uri="{FF2B5EF4-FFF2-40B4-BE49-F238E27FC236}">
                <a16:creationId xmlns:a16="http://schemas.microsoft.com/office/drawing/2014/main" id="{8B7B4B59-943B-EB1C-80E1-0C363680649A}"/>
              </a:ext>
            </a:extLst>
          </p:cNvPr>
          <p:cNvSpPr txBox="1">
            <a:spLocks/>
          </p:cNvSpPr>
          <p:nvPr/>
        </p:nvSpPr>
        <p:spPr>
          <a:xfrm>
            <a:off x="3530049" y="2768041"/>
            <a:ext cx="1855421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100" b="1" dirty="0">
                <a:solidFill>
                  <a:schemeClr val="tx1"/>
                </a:solidFill>
              </a:rPr>
              <a:t>Binary</a:t>
            </a:r>
          </a:p>
          <a:p>
            <a:r>
              <a:rPr lang="en-US" altLang="en-GB" sz="1100" b="1" dirty="0">
                <a:solidFill>
                  <a:schemeClr val="tx1"/>
                </a:solidFill>
              </a:rPr>
              <a:t>Classification</a:t>
            </a:r>
          </a:p>
          <a:p>
            <a:r>
              <a:rPr lang="en-US" altLang="en-GB" sz="1100" b="1" dirty="0">
                <a:solidFill>
                  <a:schemeClr val="tx1"/>
                </a:solidFill>
              </a:rPr>
              <a:t>Model</a:t>
            </a:r>
            <a:endParaRPr lang="en-US" altLang="en-GB" sz="1600" b="1" dirty="0">
              <a:solidFill>
                <a:schemeClr val="tx1"/>
              </a:solidFill>
            </a:endParaRPr>
          </a:p>
        </p:txBody>
      </p:sp>
      <p:sp>
        <p:nvSpPr>
          <p:cNvPr id="16" name="Google Shape;267;p44">
            <a:extLst>
              <a:ext uri="{FF2B5EF4-FFF2-40B4-BE49-F238E27FC236}">
                <a16:creationId xmlns:a16="http://schemas.microsoft.com/office/drawing/2014/main" id="{A380B30D-D68E-37EF-5EEB-47C7AF6479C9}"/>
              </a:ext>
            </a:extLst>
          </p:cNvPr>
          <p:cNvSpPr txBox="1">
            <a:spLocks/>
          </p:cNvSpPr>
          <p:nvPr/>
        </p:nvSpPr>
        <p:spPr>
          <a:xfrm>
            <a:off x="603816" y="2739997"/>
            <a:ext cx="1018290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100" b="1" dirty="0">
                <a:solidFill>
                  <a:schemeClr val="tx1"/>
                </a:solidFill>
              </a:rPr>
              <a:t>User</a:t>
            </a:r>
            <a:endParaRPr lang="en-US" altLang="en-GB" sz="2000" b="1" dirty="0">
              <a:solidFill>
                <a:schemeClr val="tx1"/>
              </a:solidFill>
            </a:endParaRPr>
          </a:p>
        </p:txBody>
      </p:sp>
      <p:sp>
        <p:nvSpPr>
          <p:cNvPr id="17" name="Google Shape;267;p44">
            <a:extLst>
              <a:ext uri="{FF2B5EF4-FFF2-40B4-BE49-F238E27FC236}">
                <a16:creationId xmlns:a16="http://schemas.microsoft.com/office/drawing/2014/main" id="{91330000-9BE5-65B1-177F-8C7306CF4BC5}"/>
              </a:ext>
            </a:extLst>
          </p:cNvPr>
          <p:cNvSpPr txBox="1">
            <a:spLocks/>
          </p:cNvSpPr>
          <p:nvPr/>
        </p:nvSpPr>
        <p:spPr>
          <a:xfrm>
            <a:off x="1361736" y="1780823"/>
            <a:ext cx="975293" cy="69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900" b="1" dirty="0">
                <a:solidFill>
                  <a:schemeClr val="tx2"/>
                </a:solidFill>
              </a:rPr>
              <a:t>MRI</a:t>
            </a:r>
          </a:p>
          <a:p>
            <a:r>
              <a:rPr lang="en-US" altLang="en-GB" sz="900" b="1" dirty="0">
                <a:solidFill>
                  <a:schemeClr val="tx2"/>
                </a:solidFill>
              </a:rPr>
              <a:t>Medical</a:t>
            </a:r>
          </a:p>
          <a:p>
            <a:r>
              <a:rPr lang="en-US" altLang="en-GB" sz="900" b="1" dirty="0">
                <a:solidFill>
                  <a:schemeClr val="tx2"/>
                </a:solidFill>
              </a:rPr>
              <a:t>Image</a:t>
            </a:r>
            <a:endParaRPr lang="en-US" altLang="en-GB" sz="1100" b="1" dirty="0">
              <a:solidFill>
                <a:schemeClr val="tx2"/>
              </a:solidFill>
            </a:endParaRPr>
          </a:p>
        </p:txBody>
      </p:sp>
      <p:pic>
        <p:nvPicPr>
          <p:cNvPr id="20" name="Picture 20" descr="Ai ">
            <a:extLst>
              <a:ext uri="{FF2B5EF4-FFF2-40B4-BE49-F238E27FC236}">
                <a16:creationId xmlns:a16="http://schemas.microsoft.com/office/drawing/2014/main" id="{D95C1CFB-2CFD-BBA9-0557-20194455E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441" y="302350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97C0DA62-3886-DCAE-B46D-7DE0B1805947}"/>
              </a:ext>
            </a:extLst>
          </p:cNvPr>
          <p:cNvCxnSpPr>
            <a:cxnSpLocks/>
          </p:cNvCxnSpPr>
          <p:nvPr/>
        </p:nvCxnSpPr>
        <p:spPr>
          <a:xfrm>
            <a:off x="3288094" y="2427775"/>
            <a:ext cx="667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F8183DC1-729B-5E30-2A69-0D618E2160CC}"/>
              </a:ext>
            </a:extLst>
          </p:cNvPr>
          <p:cNvCxnSpPr>
            <a:cxnSpLocks/>
          </p:cNvCxnSpPr>
          <p:nvPr/>
        </p:nvCxnSpPr>
        <p:spPr>
          <a:xfrm flipV="1">
            <a:off x="5085439" y="1693488"/>
            <a:ext cx="625135" cy="561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Google Shape;267;p44">
            <a:extLst>
              <a:ext uri="{FF2B5EF4-FFF2-40B4-BE49-F238E27FC236}">
                <a16:creationId xmlns:a16="http://schemas.microsoft.com/office/drawing/2014/main" id="{6DECA112-0D79-AB0C-CFCC-581CC283A225}"/>
              </a:ext>
            </a:extLst>
          </p:cNvPr>
          <p:cNvSpPr txBox="1">
            <a:spLocks/>
          </p:cNvSpPr>
          <p:nvPr/>
        </p:nvSpPr>
        <p:spPr>
          <a:xfrm>
            <a:off x="5408529" y="3646177"/>
            <a:ext cx="1855421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100" b="1" dirty="0">
                <a:solidFill>
                  <a:schemeClr val="tx1"/>
                </a:solidFill>
              </a:rPr>
              <a:t>Multi</a:t>
            </a:r>
          </a:p>
          <a:p>
            <a:r>
              <a:rPr lang="en-US" altLang="en-GB" sz="1100" b="1" dirty="0">
                <a:solidFill>
                  <a:schemeClr val="tx1"/>
                </a:solidFill>
              </a:rPr>
              <a:t>Classification</a:t>
            </a:r>
          </a:p>
          <a:p>
            <a:r>
              <a:rPr lang="en-US" altLang="en-GB" sz="1100" b="1" dirty="0">
                <a:solidFill>
                  <a:schemeClr val="tx1"/>
                </a:solidFill>
              </a:rPr>
              <a:t>Model</a:t>
            </a:r>
            <a:endParaRPr lang="en-US" altLang="en-GB" sz="1600" b="1" dirty="0">
              <a:solidFill>
                <a:schemeClr val="tx1"/>
              </a:solidFill>
            </a:endParaRP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71D1E1F5-16E1-7E23-4373-CF92C985A610}"/>
              </a:ext>
            </a:extLst>
          </p:cNvPr>
          <p:cNvCxnSpPr>
            <a:cxnSpLocks/>
          </p:cNvCxnSpPr>
          <p:nvPr/>
        </p:nvCxnSpPr>
        <p:spPr>
          <a:xfrm>
            <a:off x="6831614" y="3328304"/>
            <a:ext cx="667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Google Shape;267;p44">
            <a:extLst>
              <a:ext uri="{FF2B5EF4-FFF2-40B4-BE49-F238E27FC236}">
                <a16:creationId xmlns:a16="http://schemas.microsoft.com/office/drawing/2014/main" id="{883A9586-4853-6E9F-4E70-B99226D9D1C6}"/>
              </a:ext>
            </a:extLst>
          </p:cNvPr>
          <p:cNvSpPr txBox="1">
            <a:spLocks/>
          </p:cNvSpPr>
          <p:nvPr/>
        </p:nvSpPr>
        <p:spPr>
          <a:xfrm>
            <a:off x="5191792" y="562603"/>
            <a:ext cx="2180525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100" b="1" dirty="0">
                <a:solidFill>
                  <a:schemeClr val="tx1"/>
                </a:solidFill>
              </a:rPr>
              <a:t>Prediction &amp;</a:t>
            </a:r>
          </a:p>
          <a:p>
            <a:r>
              <a:rPr lang="en-US" altLang="en-GB" sz="1100" b="1" dirty="0">
                <a:solidFill>
                  <a:schemeClr val="tx1"/>
                </a:solidFill>
              </a:rPr>
              <a:t>Confidence</a:t>
            </a:r>
          </a:p>
        </p:txBody>
      </p:sp>
      <p:sp>
        <p:nvSpPr>
          <p:cNvPr id="36" name="Google Shape;267;p44">
            <a:extLst>
              <a:ext uri="{FF2B5EF4-FFF2-40B4-BE49-F238E27FC236}">
                <a16:creationId xmlns:a16="http://schemas.microsoft.com/office/drawing/2014/main" id="{E489C86D-1931-6B73-4777-05845F8487F8}"/>
              </a:ext>
            </a:extLst>
          </p:cNvPr>
          <p:cNvSpPr txBox="1">
            <a:spLocks/>
          </p:cNvSpPr>
          <p:nvPr/>
        </p:nvSpPr>
        <p:spPr>
          <a:xfrm>
            <a:off x="6749554" y="2848231"/>
            <a:ext cx="803418" cy="444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en-GB" sz="900" b="1" dirty="0">
                <a:solidFill>
                  <a:schemeClr val="tx2"/>
                </a:solidFill>
              </a:rPr>
              <a:t>Tumor </a:t>
            </a:r>
          </a:p>
          <a:p>
            <a:pPr algn="ctr"/>
            <a:r>
              <a:rPr lang="en-US" altLang="en-GB" sz="900" b="1" dirty="0">
                <a:solidFill>
                  <a:schemeClr val="tx2"/>
                </a:solidFill>
              </a:rPr>
              <a:t>Type</a:t>
            </a:r>
          </a:p>
        </p:txBody>
      </p:sp>
      <p:sp>
        <p:nvSpPr>
          <p:cNvPr id="37" name="Google Shape;267;p44">
            <a:extLst>
              <a:ext uri="{FF2B5EF4-FFF2-40B4-BE49-F238E27FC236}">
                <a16:creationId xmlns:a16="http://schemas.microsoft.com/office/drawing/2014/main" id="{6672E4BB-9539-A762-1A43-8140992FC34E}"/>
              </a:ext>
            </a:extLst>
          </p:cNvPr>
          <p:cNvSpPr txBox="1">
            <a:spLocks/>
          </p:cNvSpPr>
          <p:nvPr/>
        </p:nvSpPr>
        <p:spPr>
          <a:xfrm>
            <a:off x="2965606" y="1909057"/>
            <a:ext cx="1323943" cy="51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900" b="1" dirty="0">
                <a:solidFill>
                  <a:schemeClr val="tx2"/>
                </a:solidFill>
              </a:rPr>
              <a:t>Preprocess</a:t>
            </a:r>
          </a:p>
          <a:p>
            <a:r>
              <a:rPr lang="en-US" altLang="en-GB" sz="900" b="1" dirty="0">
                <a:solidFill>
                  <a:schemeClr val="tx2"/>
                </a:solidFill>
              </a:rPr>
              <a:t>Data</a:t>
            </a:r>
            <a:endParaRPr lang="en-US" altLang="en-GB" sz="1100" b="1" dirty="0">
              <a:solidFill>
                <a:schemeClr val="tx2"/>
              </a:solidFill>
            </a:endParaRPr>
          </a:p>
        </p:txBody>
      </p:sp>
      <p:sp>
        <p:nvSpPr>
          <p:cNvPr id="38" name="Google Shape;267;p44">
            <a:extLst>
              <a:ext uri="{FF2B5EF4-FFF2-40B4-BE49-F238E27FC236}">
                <a16:creationId xmlns:a16="http://schemas.microsoft.com/office/drawing/2014/main" id="{E8041071-EEB6-2216-A6E6-6B6726C195C6}"/>
              </a:ext>
            </a:extLst>
          </p:cNvPr>
          <p:cNvSpPr txBox="1">
            <a:spLocks/>
          </p:cNvSpPr>
          <p:nvPr/>
        </p:nvSpPr>
        <p:spPr>
          <a:xfrm>
            <a:off x="4688819" y="3168052"/>
            <a:ext cx="1414764" cy="467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en-GB" sz="900" b="1" dirty="0">
                <a:solidFill>
                  <a:schemeClr val="tx2"/>
                </a:solidFill>
              </a:rPr>
              <a:t>If Abnormal</a:t>
            </a:r>
          </a:p>
        </p:txBody>
      </p:sp>
      <p:sp>
        <p:nvSpPr>
          <p:cNvPr id="5" name="Google Shape;267;p44">
            <a:extLst>
              <a:ext uri="{FF2B5EF4-FFF2-40B4-BE49-F238E27FC236}">
                <a16:creationId xmlns:a16="http://schemas.microsoft.com/office/drawing/2014/main" id="{085E5142-D87E-EC90-418C-98EC919A5995}"/>
              </a:ext>
            </a:extLst>
          </p:cNvPr>
          <p:cNvSpPr txBox="1">
            <a:spLocks/>
          </p:cNvSpPr>
          <p:nvPr/>
        </p:nvSpPr>
        <p:spPr>
          <a:xfrm>
            <a:off x="6879854" y="3646177"/>
            <a:ext cx="2180525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 altLang="en-GB" sz="1100" b="1" dirty="0">
                <a:solidFill>
                  <a:schemeClr val="tx1"/>
                </a:solidFill>
              </a:rPr>
              <a:t>Tumor Type &amp;</a:t>
            </a:r>
          </a:p>
          <a:p>
            <a:r>
              <a:rPr lang="en-US" altLang="en-GB" sz="1100" b="1" dirty="0">
                <a:solidFill>
                  <a:schemeClr val="tx1"/>
                </a:solidFill>
              </a:rPr>
              <a:t>Confidence</a:t>
            </a:r>
          </a:p>
        </p:txBody>
      </p:sp>
      <p:cxnSp>
        <p:nvCxnSpPr>
          <p:cNvPr id="11" name="Connecteur droit avec flèche 29">
            <a:extLst>
              <a:ext uri="{FF2B5EF4-FFF2-40B4-BE49-F238E27FC236}">
                <a16:creationId xmlns:a16="http://schemas.microsoft.com/office/drawing/2014/main" id="{9DA13896-222A-39BA-CE06-C92628FA84F3}"/>
              </a:ext>
            </a:extLst>
          </p:cNvPr>
          <p:cNvCxnSpPr>
            <a:cxnSpLocks/>
          </p:cNvCxnSpPr>
          <p:nvPr/>
        </p:nvCxnSpPr>
        <p:spPr>
          <a:xfrm>
            <a:off x="5085439" y="2593808"/>
            <a:ext cx="625135" cy="561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Research ">
            <a:extLst>
              <a:ext uri="{FF2B5EF4-FFF2-40B4-BE49-F238E27FC236}">
                <a16:creationId xmlns:a16="http://schemas.microsoft.com/office/drawing/2014/main" id="{C947C02B-00DF-0988-3EE7-6B8993700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323" y="1092820"/>
            <a:ext cx="627832" cy="62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Results ">
            <a:extLst>
              <a:ext uri="{FF2B5EF4-FFF2-40B4-BE49-F238E27FC236}">
                <a16:creationId xmlns:a16="http://schemas.microsoft.com/office/drawing/2014/main" id="{C4BF10D4-1594-6624-1C57-C1269EAE6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317" y="302350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936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D7AE424B-E628-D5E4-BDB6-B3BA1F9E1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41684BD7-63E5-992E-F2DA-774988D0FE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0D4DFD35-DEFD-8EED-852D-2DFB20E8FDBE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7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34DBB1-26BC-0434-808E-78F80B9FA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5A9041-D640-6199-91C8-3C996779C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7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42DAC83C-2E5C-AD8F-D8DB-5F4533489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550FDD-C579-F3A4-C409-65EA8178D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C2B202-DF80-AA79-5601-5807FB511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1F6AF4-D85C-1F93-5884-D86CC0D0B0E7}"/>
              </a:ext>
            </a:extLst>
          </p:cNvPr>
          <p:cNvSpPr txBox="1"/>
          <p:nvPr/>
        </p:nvSpPr>
        <p:spPr>
          <a:xfrm>
            <a:off x="3495040" y="1632373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training </a:t>
            </a:r>
            <a:r>
              <a:rPr lang="fr-FR" dirty="0" err="1"/>
              <a:t>results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648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B2E6415-BAFA-8DEE-0766-6ECCC3B08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C29D57-E816-ED48-6237-DDA937442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636179-37F7-2706-2451-BD4D7AB4B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E12203-CAA4-B982-DAD7-3BE46D74BD8F}"/>
              </a:ext>
            </a:extLst>
          </p:cNvPr>
          <p:cNvSpPr txBox="1"/>
          <p:nvPr/>
        </p:nvSpPr>
        <p:spPr>
          <a:xfrm>
            <a:off x="3495040" y="1632373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interface </a:t>
            </a:r>
            <a:r>
              <a:rPr lang="fr-FR" dirty="0" err="1"/>
              <a:t>results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1389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472A6ACC-6184-4FB9-4ECD-B3B1B781A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5BB00A1E-C1CC-90C5-5D6C-37411FFF1B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987A3FF3-C9E5-F190-69D5-8E64F207782D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8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1EBDD7-256C-314C-8C9C-A9BB7EB60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B5EED7-7A1F-4ABB-3A62-D616A58B6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99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9F6ACE3-F6D4-1DAB-2621-DF57B9364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8EC432BD-D4E2-46BF-C314-31377777B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tx1"/>
                </a:solidFill>
              </a:rPr>
              <a:t>Discussion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EF85B1DD-5F76-D09F-2839-45E83A300642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9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3CB486-5BAA-30D0-AE91-82E02BA8B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5DEF04-445F-63B1-EE48-14E42671F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67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E16A531C-34B8-8C7F-BEB1-E7C6BC2D2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7460BA54-2717-BD26-8640-CA62280CD2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88822" y="440225"/>
            <a:ext cx="2366356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Benefits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8058E4-CE66-9F8D-F64B-744982A55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9FA8B-8A5E-9B60-E975-5C2095B62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5567D96C-ED67-5376-7F4A-E878D16C5027}"/>
              </a:ext>
            </a:extLst>
          </p:cNvPr>
          <p:cNvSpPr txBox="1">
            <a:spLocks/>
          </p:cNvSpPr>
          <p:nvPr/>
        </p:nvSpPr>
        <p:spPr>
          <a:xfrm>
            <a:off x="506564" y="3130677"/>
            <a:ext cx="2073088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600" b="1" dirty="0">
                <a:solidFill>
                  <a:schemeClr val="tx1"/>
                </a:solidFill>
              </a:rPr>
              <a:t>Early Tumor Detection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1028" name="Picture 4" descr="Cancer cell ">
            <a:extLst>
              <a:ext uri="{FF2B5EF4-FFF2-40B4-BE49-F238E27FC236}">
                <a16:creationId xmlns:a16="http://schemas.microsoft.com/office/drawing/2014/main" id="{012664C2-F35D-82D4-3958-6CDE6A8C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86" y="1549067"/>
            <a:ext cx="1399174" cy="139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nline ">
            <a:extLst>
              <a:ext uri="{FF2B5EF4-FFF2-40B4-BE49-F238E27FC236}">
                <a16:creationId xmlns:a16="http://schemas.microsoft.com/office/drawing/2014/main" id="{14EDFB36-98D9-C987-625C-184E33A12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304" y="1639631"/>
            <a:ext cx="1399174" cy="139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67;p44">
            <a:extLst>
              <a:ext uri="{FF2B5EF4-FFF2-40B4-BE49-F238E27FC236}">
                <a16:creationId xmlns:a16="http://schemas.microsoft.com/office/drawing/2014/main" id="{99DB3B8C-4548-FC35-22F2-7000A3694C9C}"/>
              </a:ext>
            </a:extLst>
          </p:cNvPr>
          <p:cNvSpPr txBox="1">
            <a:spLocks/>
          </p:cNvSpPr>
          <p:nvPr/>
        </p:nvSpPr>
        <p:spPr>
          <a:xfrm>
            <a:off x="3420198" y="3130677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600" b="1" dirty="0">
                <a:solidFill>
                  <a:schemeClr val="tx1"/>
                </a:solidFill>
              </a:rPr>
              <a:t>Accessible to Everyone Through Mobiles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1032" name="Picture 8" descr="Scheme ">
            <a:extLst>
              <a:ext uri="{FF2B5EF4-FFF2-40B4-BE49-F238E27FC236}">
                <a16:creationId xmlns:a16="http://schemas.microsoft.com/office/drawing/2014/main" id="{A1C54208-986C-56F1-F423-D7E41858C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451" y="1639631"/>
            <a:ext cx="1313896" cy="131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67;p44">
            <a:extLst>
              <a:ext uri="{FF2B5EF4-FFF2-40B4-BE49-F238E27FC236}">
                <a16:creationId xmlns:a16="http://schemas.microsoft.com/office/drawing/2014/main" id="{D5ABA7DF-9F0F-5105-063E-78EE39A08827}"/>
              </a:ext>
            </a:extLst>
          </p:cNvPr>
          <p:cNvSpPr txBox="1">
            <a:spLocks/>
          </p:cNvSpPr>
          <p:nvPr/>
        </p:nvSpPr>
        <p:spPr>
          <a:xfrm>
            <a:off x="6686548" y="3130677"/>
            <a:ext cx="2000251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600" b="1" dirty="0">
                <a:solidFill>
                  <a:schemeClr val="tx1"/>
                </a:solidFill>
              </a:rPr>
              <a:t>Multi-Input Learning</a:t>
            </a:r>
            <a:endParaRPr lang="en-GB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761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58E9DE80-ABC1-4BFC-A85B-A1371DA92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65056CAC-AB52-4652-B724-DA91F75D451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88822" y="440225"/>
            <a:ext cx="2366356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Limitations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C6475A-D333-F8A6-F2EE-8654E41CC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4DBFD1-DD6C-430E-2F73-E167F0F24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4" descr="Book ">
            <a:extLst>
              <a:ext uri="{FF2B5EF4-FFF2-40B4-BE49-F238E27FC236}">
                <a16:creationId xmlns:a16="http://schemas.microsoft.com/office/drawing/2014/main" id="{3606454D-1B57-3463-4001-E22E6C93A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136" y="1650305"/>
            <a:ext cx="1389530" cy="138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67;p44">
            <a:extLst>
              <a:ext uri="{FF2B5EF4-FFF2-40B4-BE49-F238E27FC236}">
                <a16:creationId xmlns:a16="http://schemas.microsoft.com/office/drawing/2014/main" id="{E7C2A75F-AF33-5EF1-295C-C8949BB05A2D}"/>
              </a:ext>
            </a:extLst>
          </p:cNvPr>
          <p:cNvSpPr txBox="1">
            <a:spLocks/>
          </p:cNvSpPr>
          <p:nvPr/>
        </p:nvSpPr>
        <p:spPr>
          <a:xfrm>
            <a:off x="5304700" y="3230498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Poor Generalization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Clinic ">
            <a:hlinkClick r:id="rId4" tooltip="Clinic"/>
            <a:extLst>
              <a:ext uri="{FF2B5EF4-FFF2-40B4-BE49-F238E27FC236}">
                <a16:creationId xmlns:a16="http://schemas.microsoft.com/office/drawing/2014/main" id="{3884592A-160B-DC32-405A-9BB67855B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72" y="1650305"/>
            <a:ext cx="1427792" cy="142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A565D82D-1AD9-7F24-6C69-23AA7E3D09E5}"/>
              </a:ext>
            </a:extLst>
          </p:cNvPr>
          <p:cNvSpPr txBox="1">
            <a:spLocks/>
          </p:cNvSpPr>
          <p:nvPr/>
        </p:nvSpPr>
        <p:spPr>
          <a:xfrm>
            <a:off x="1211766" y="3230497"/>
            <a:ext cx="2608403" cy="44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Lack of Clinical Validation</a:t>
            </a:r>
            <a:endParaRPr lang="en-GB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901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25ECAEB-CC0C-B878-7F2E-89A19C758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B8AF41D6-3E78-588B-653C-BF87C39800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88822" y="440225"/>
            <a:ext cx="2366356" cy="5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1C7F4C-136B-0AE0-FC9C-3ADE291F0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25588D-FC20-E9E1-7273-D099B2B42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4" descr="Analysis ">
            <a:hlinkClick r:id="rId3" tooltip="Analysis"/>
            <a:extLst>
              <a:ext uri="{FF2B5EF4-FFF2-40B4-BE49-F238E27FC236}">
                <a16:creationId xmlns:a16="http://schemas.microsoft.com/office/drawing/2014/main" id="{4E3D356D-F54D-F512-DF06-730BD9114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898" y="1194554"/>
            <a:ext cx="1714499" cy="171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67;p44">
            <a:extLst>
              <a:ext uri="{FF2B5EF4-FFF2-40B4-BE49-F238E27FC236}">
                <a16:creationId xmlns:a16="http://schemas.microsoft.com/office/drawing/2014/main" id="{454F7B41-3EC1-01D1-1708-BDD0ECBF243B}"/>
              </a:ext>
            </a:extLst>
          </p:cNvPr>
          <p:cNvSpPr txBox="1">
            <a:spLocks/>
          </p:cNvSpPr>
          <p:nvPr/>
        </p:nvSpPr>
        <p:spPr>
          <a:xfrm>
            <a:off x="5452945" y="3178009"/>
            <a:ext cx="2608403" cy="917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Enlarge Dataset and Improve its Quality</a:t>
            </a:r>
          </a:p>
          <a:p>
            <a:pPr algn="ctr"/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10" name="Google Shape;267;p44">
            <a:extLst>
              <a:ext uri="{FF2B5EF4-FFF2-40B4-BE49-F238E27FC236}">
                <a16:creationId xmlns:a16="http://schemas.microsoft.com/office/drawing/2014/main" id="{A3C93226-F3CD-3FFC-8EC2-A5F6A9647511}"/>
              </a:ext>
            </a:extLst>
          </p:cNvPr>
          <p:cNvSpPr txBox="1">
            <a:spLocks/>
          </p:cNvSpPr>
          <p:nvPr/>
        </p:nvSpPr>
        <p:spPr>
          <a:xfrm>
            <a:off x="1210727" y="3178009"/>
            <a:ext cx="2608403" cy="917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Test Other Pretrained Models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11" name="Picture 6" descr="Artificial intelligence ">
            <a:extLst>
              <a:ext uri="{FF2B5EF4-FFF2-40B4-BE49-F238E27FC236}">
                <a16:creationId xmlns:a16="http://schemas.microsoft.com/office/drawing/2014/main" id="{C1757DF4-FFEA-4DAA-4B7C-C67AD804C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94" y="1194554"/>
            <a:ext cx="1848968" cy="184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28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 idx="4294967295"/>
          </p:nvPr>
        </p:nvSpPr>
        <p:spPr>
          <a:xfrm>
            <a:off x="303211" y="1214627"/>
            <a:ext cx="8537575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4800" b="1" dirty="0"/>
              <a:t>248,403 </a:t>
            </a:r>
            <a:endParaRPr lang="en-US" altLang="en-GB" sz="7200" b="1" dirty="0">
              <a:solidFill>
                <a:schemeClr val="tx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262987" y="4548243"/>
            <a:ext cx="26180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https://pubmed.ncbi.nlm.nih.gov/40720078/</a:t>
            </a:r>
          </a:p>
        </p:txBody>
      </p:sp>
      <p:sp>
        <p:nvSpPr>
          <p:cNvPr id="2" name="Titre 5">
            <a:extLst>
              <a:ext uri="{FF2B5EF4-FFF2-40B4-BE49-F238E27FC236}">
                <a16:creationId xmlns:a16="http://schemas.microsoft.com/office/drawing/2014/main" id="{B00900ED-F478-0FCA-E429-FE2163BB52AB}"/>
              </a:ext>
            </a:extLst>
          </p:cNvPr>
          <p:cNvSpPr txBox="1">
            <a:spLocks/>
          </p:cNvSpPr>
          <p:nvPr/>
        </p:nvSpPr>
        <p:spPr>
          <a:xfrm>
            <a:off x="720000" y="2056002"/>
            <a:ext cx="7704000" cy="137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>
              <a:lnSpc>
                <a:spcPts val="4725"/>
              </a:lnSpc>
            </a:pPr>
            <a:r>
              <a:rPr lang="en-US" sz="2400" dirty="0"/>
              <a:t>Deaths from brain and central nervous system (CNS) cancers worldwide</a:t>
            </a:r>
            <a:br>
              <a:rPr lang="en-US" sz="2400" dirty="0">
                <a:solidFill>
                  <a:schemeClr val="tx1"/>
                </a:solidFill>
                <a:latin typeface="YAFdJt8dAY0 0"/>
              </a:rPr>
            </a:br>
            <a:r>
              <a:rPr lang="en-US" sz="2400" b="1" i="0" dirty="0">
                <a:solidFill>
                  <a:schemeClr val="tx1"/>
                </a:solidFill>
                <a:effectLst/>
                <a:latin typeface="YAFdJt8dAY0 0"/>
              </a:rPr>
              <a:t>(20</a:t>
            </a:r>
            <a:r>
              <a:rPr lang="en-US" sz="2400" b="1" dirty="0">
                <a:solidFill>
                  <a:schemeClr val="tx1"/>
                </a:solidFill>
                <a:latin typeface="YAFdJt8dAY0 0"/>
              </a:rPr>
              <a:t>22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YAFdJt8dAY0 0"/>
              </a:rPr>
              <a:t>)</a:t>
            </a:r>
            <a:endParaRPr lang="en-US" sz="2400" b="1" dirty="0">
              <a:solidFill>
                <a:schemeClr val="tx1"/>
              </a:solidFill>
              <a:effectLst/>
              <a:latin typeface="YAFdJt8dAY0 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7DE57B8-2667-352A-B5B8-155D9C5766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70909" y="1472564"/>
            <a:ext cx="2364741" cy="835457"/>
          </a:xfrm>
        </p:spPr>
        <p:txBody>
          <a:bodyPr/>
          <a:lstStyle/>
          <a:p>
            <a:r>
              <a:rPr lang="fr-FR" sz="3200" b="1" dirty="0" err="1"/>
              <a:t>Thank</a:t>
            </a:r>
            <a:r>
              <a:rPr lang="fr-FR" sz="3200" b="1" dirty="0"/>
              <a:t> You</a:t>
            </a:r>
            <a:endParaRPr lang="en-US" sz="3200" b="1" dirty="0"/>
          </a:p>
        </p:txBody>
      </p:sp>
      <p:pic>
        <p:nvPicPr>
          <p:cNvPr id="10242" name="Picture 2" descr="Gratitude ">
            <a:extLst>
              <a:ext uri="{FF2B5EF4-FFF2-40B4-BE49-F238E27FC236}">
                <a16:creationId xmlns:a16="http://schemas.microsoft.com/office/drawing/2014/main" id="{64525C91-BF5B-F462-317B-0B62819B7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014" y="2308021"/>
            <a:ext cx="1467971" cy="146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784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F673262D-F7A1-9CBF-A3BF-4B1CCA67A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997012C9-5687-CB4E-4330-5F04D96A43C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Aim</a:t>
            </a: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83CB41BA-A16F-D2C1-E6A2-C0A188659205}"/>
              </a:ext>
            </a:extLst>
          </p:cNvPr>
          <p:cNvSpPr txBox="1">
            <a:spLocks noGrp="1"/>
          </p:cNvSpPr>
          <p:nvPr/>
        </p:nvSpPr>
        <p:spPr>
          <a:xfrm>
            <a:off x="1950300" y="1069500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741436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76F5510D-67ED-367C-4723-3D83D893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7;p44">
            <a:extLst>
              <a:ext uri="{FF2B5EF4-FFF2-40B4-BE49-F238E27FC236}">
                <a16:creationId xmlns:a16="http://schemas.microsoft.com/office/drawing/2014/main" id="{3D839332-E16D-5F9B-B358-05D939037DB9}"/>
              </a:ext>
            </a:extLst>
          </p:cNvPr>
          <p:cNvSpPr txBox="1">
            <a:spLocks/>
          </p:cNvSpPr>
          <p:nvPr/>
        </p:nvSpPr>
        <p:spPr>
          <a:xfrm>
            <a:off x="2284301" y="137575"/>
            <a:ext cx="4575398" cy="72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GB" sz="2400" b="1" dirty="0">
                <a:solidFill>
                  <a:schemeClr val="tx1"/>
                </a:solidFill>
              </a:rPr>
              <a:t>TUMOR DETECTION SYSTEM</a:t>
            </a:r>
          </a:p>
        </p:txBody>
      </p:sp>
      <p:pic>
        <p:nvPicPr>
          <p:cNvPr id="1028" name="Picture 4" descr="Diagnosis of diseases of the brain in a doctor looking at magnetic  resonance. 12993531 Vector Art at Vecteezy">
            <a:extLst>
              <a:ext uri="{FF2B5EF4-FFF2-40B4-BE49-F238E27FC236}">
                <a16:creationId xmlns:a16="http://schemas.microsoft.com/office/drawing/2014/main" id="{93ABE908-CF28-5CB5-4D05-1E4B91D8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59" y="867246"/>
            <a:ext cx="5713481" cy="380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376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F042ABD-EAF3-BB3C-1C50-CB6019839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F84D4E37-D5F6-0704-01FE-186B526895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51856" y="2248853"/>
            <a:ext cx="4840287" cy="84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 b="1" dirty="0">
                <a:solidFill>
                  <a:schemeClr val="tx1"/>
                </a:solidFill>
              </a:rPr>
              <a:t>D</a:t>
            </a:r>
            <a:r>
              <a:rPr lang="en-US" altLang="en-GB" b="1" dirty="0" err="1">
                <a:solidFill>
                  <a:schemeClr val="tx1"/>
                </a:solidFill>
              </a:rPr>
              <a:t>ata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7054526D-3431-5E67-6E8E-E385CA3EFB52}"/>
              </a:ext>
            </a:extLst>
          </p:cNvPr>
          <p:cNvSpPr txBox="1">
            <a:spLocks noGrp="1"/>
          </p:cNvSpPr>
          <p:nvPr/>
        </p:nvSpPr>
        <p:spPr>
          <a:xfrm>
            <a:off x="1950935" y="1068905"/>
            <a:ext cx="5243400" cy="14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0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en-US" altLang="en-GB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10293D-EA4C-B88E-2B9B-9C4280F4E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F54B8B-A43F-FED1-0AEB-ED55DC3B7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64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D0A48D32-9F18-B8B3-4D70-6C47D134F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6F8532-DEB0-8466-47CB-7F99F5805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5BE6E9-CC3E-6EA2-B72A-637726A37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4D19EA-36A6-7194-3663-414C21A8A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146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4FC670-96DD-FD7D-EED8-DF13D707C5AC}"/>
              </a:ext>
            </a:extLst>
          </p:cNvPr>
          <p:cNvSpPr txBox="1"/>
          <p:nvPr/>
        </p:nvSpPr>
        <p:spPr>
          <a:xfrm>
            <a:off x="2036792" y="2203163"/>
            <a:ext cx="550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highlight>
                  <a:srgbClr val="000000"/>
                </a:highlight>
              </a:rPr>
              <a:t> Brain Tumor MRI Dataset</a:t>
            </a:r>
            <a:r>
              <a:rPr lang="en-US" sz="3200" b="1" dirty="0">
                <a:solidFill>
                  <a:schemeClr val="bg1">
                    <a:lumMod val="10000"/>
                  </a:schemeClr>
                </a:solidFill>
                <a:highlight>
                  <a:srgbClr val="000000"/>
                </a:highlight>
              </a:rPr>
              <a:t>.</a:t>
            </a:r>
            <a:r>
              <a:rPr lang="en-US" sz="3200" b="1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5798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40E26F29-14BD-222A-6EE6-72901CA45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12DD4F-397F-A4EC-03BE-4DCB1A86D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6106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86FE67-A4A4-CECE-441E-8EC603F62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3706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Google Shape;267;p44">
            <a:extLst>
              <a:ext uri="{FF2B5EF4-FFF2-40B4-BE49-F238E27FC236}">
                <a16:creationId xmlns:a16="http://schemas.microsoft.com/office/drawing/2014/main" id="{43170268-1B75-4148-2F89-7DAFF11EAC02}"/>
              </a:ext>
            </a:extLst>
          </p:cNvPr>
          <p:cNvSpPr txBox="1">
            <a:spLocks/>
          </p:cNvSpPr>
          <p:nvPr/>
        </p:nvSpPr>
        <p:spPr>
          <a:xfrm>
            <a:off x="2233974" y="460796"/>
            <a:ext cx="4676052" cy="72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GB" sz="1600" b="1" dirty="0">
                <a:solidFill>
                  <a:schemeClr val="tx1"/>
                </a:solidFill>
              </a:rPr>
              <a:t>Samples From The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BC41BD-C0C4-AEC4-2CAB-F1F6800CE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86" y="1363399"/>
            <a:ext cx="2873951" cy="2873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6AF84F-8AEE-D7B5-D4A3-62F0CE5EC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178" y="1363401"/>
            <a:ext cx="2873951" cy="2873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AA3108-DE10-3E56-D7E7-68E708CCC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070" y="1363400"/>
            <a:ext cx="2873950" cy="287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69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9467114-91C1-AA57-F9F2-48988DD41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E9A0E6-77D8-FB7A-D243-577A9BB73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B7940FC-341D-E879-A089-595245D5E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788" y="1448365"/>
            <a:ext cx="76962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7,023 images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4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diagnostic categories | 1 Normal | 3 Abnormal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000" b="1" dirty="0"/>
              <a:t>Image Modality:</a:t>
            </a:r>
            <a:r>
              <a:rPr lang="en-US" sz="2000" dirty="0"/>
              <a:t> </a:t>
            </a:r>
            <a:r>
              <a:rPr lang="en-US" sz="2000" b="1" dirty="0"/>
              <a:t>T1-weighted contrast-enhanced MRI scans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High-resolution images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 imbalance with abnormal as majority class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000" b="1" dirty="0"/>
              <a:t>Labels confirmed by expert radiologists and pathologists to ensure diagnostic accuracy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432196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Water Day by Slidesgo">
  <a:themeElements>
    <a:clrScheme name="Simple Light">
      <a:dk1>
        <a:srgbClr val="1C2949"/>
      </a:dk1>
      <a:lt1>
        <a:srgbClr val="EAF3F5"/>
      </a:lt1>
      <a:dk2>
        <a:srgbClr val="A4CFF5"/>
      </a:dk2>
      <a:lt2>
        <a:srgbClr val="578AB8"/>
      </a:lt2>
      <a:accent1>
        <a:srgbClr val="294372"/>
      </a:accent1>
      <a:accent2>
        <a:srgbClr val="82E7C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C29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6610</TotalTime>
  <Words>458</Words>
  <Application>Microsoft Office PowerPoint</Application>
  <PresentationFormat>On-screen Show (16:9)</PresentationFormat>
  <Paragraphs>142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Rubik Medium</vt:lpstr>
      <vt:lpstr>MathJax_Main-bold</vt:lpstr>
      <vt:lpstr>HelveticaNeue Regular</vt:lpstr>
      <vt:lpstr>Work Sans</vt:lpstr>
      <vt:lpstr>Fira Sans</vt:lpstr>
      <vt:lpstr>YAFdJt8dAY0 0</vt:lpstr>
      <vt:lpstr>Darker Grotesque SemiBold</vt:lpstr>
      <vt:lpstr>Rubik</vt:lpstr>
      <vt:lpstr>World Water Day by Slidesgo</vt:lpstr>
      <vt:lpstr>MindScan: Intelligent Brain MRI Analysis for Tumor Detection</vt:lpstr>
      <vt:lpstr>Problematic</vt:lpstr>
      <vt:lpstr>248,403 </vt:lpstr>
      <vt:lpstr>Aim</vt:lpstr>
      <vt:lpstr>PowerPoint Presentation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</vt:lpstr>
      <vt:lpstr>PowerPoint Presentation</vt:lpstr>
      <vt:lpstr>PowerPoint Presentation</vt:lpstr>
      <vt:lpstr>Pipeline</vt:lpstr>
      <vt:lpstr>PowerPoint Presentation</vt:lpstr>
      <vt:lpstr>Interface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Demo</vt:lpstr>
      <vt:lpstr>Discussion</vt:lpstr>
      <vt:lpstr>Benefits</vt:lpstr>
      <vt:lpstr>Limitations</vt:lpstr>
      <vt:lpstr>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AquaBot – The Future of Water Preservation</dc:title>
  <dc:creator/>
  <cp:lastModifiedBy>Yassine Bazgour</cp:lastModifiedBy>
  <cp:revision>50</cp:revision>
  <dcterms:created xsi:type="dcterms:W3CDTF">2025-04-25T14:05:22Z</dcterms:created>
  <dcterms:modified xsi:type="dcterms:W3CDTF">2025-11-01T19:03:18Z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